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9" r:id="rId4"/>
    <p:sldId id="257" r:id="rId5"/>
    <p:sldId id="259" r:id="rId6"/>
    <p:sldId id="258" r:id="rId7"/>
    <p:sldId id="260" r:id="rId8"/>
    <p:sldId id="261" r:id="rId9"/>
    <p:sldId id="262" r:id="rId10"/>
    <p:sldId id="263" r:id="rId11"/>
    <p:sldId id="264" r:id="rId12"/>
    <p:sldId id="265" r:id="rId13"/>
    <p:sldId id="266" r:id="rId14"/>
    <p:sldId id="267" r:id="rId15"/>
    <p:sldId id="270" r:id="rId16"/>
    <p:sldId id="271" r:id="rId17"/>
    <p:sldId id="273" r:id="rId18"/>
    <p:sldId id="272"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89"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70F201AD-E633-47E8-BC28-3B3763B6760C}" type="datetimeFigureOut">
              <a:rPr lang="ru-RU" smtClean="0"/>
              <a:t>03.01.2017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AA320C-B929-45C3-AE87-5B56807D30DB}" type="slidenum">
              <a:rPr lang="ru-RU" smtClean="0"/>
              <a:t>‹#›</a:t>
            </a:fld>
            <a:endParaRPr lang="ru-RU"/>
          </a:p>
        </p:txBody>
      </p:sp>
    </p:spTree>
    <p:extLst>
      <p:ext uri="{BB962C8B-B14F-4D97-AF65-F5344CB8AC3E}">
        <p14:creationId xmlns:p14="http://schemas.microsoft.com/office/powerpoint/2010/main" val="556770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70F201AD-E633-47E8-BC28-3B3763B6760C}" type="datetimeFigureOut">
              <a:rPr lang="ru-RU" smtClean="0"/>
              <a:t>03.01.2017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AA320C-B929-45C3-AE87-5B56807D30DB}" type="slidenum">
              <a:rPr lang="ru-RU" smtClean="0"/>
              <a:t>‹#›</a:t>
            </a:fld>
            <a:endParaRPr lang="ru-RU"/>
          </a:p>
        </p:txBody>
      </p:sp>
    </p:spTree>
    <p:extLst>
      <p:ext uri="{BB962C8B-B14F-4D97-AF65-F5344CB8AC3E}">
        <p14:creationId xmlns:p14="http://schemas.microsoft.com/office/powerpoint/2010/main" val="3786049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70F201AD-E633-47E8-BC28-3B3763B6760C}" type="datetimeFigureOut">
              <a:rPr lang="ru-RU" smtClean="0"/>
              <a:t>03.01.2017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AA320C-B929-45C3-AE87-5B56807D30DB}" type="slidenum">
              <a:rPr lang="ru-RU" smtClean="0"/>
              <a:t>‹#›</a:t>
            </a:fld>
            <a:endParaRPr lang="ru-RU"/>
          </a:p>
        </p:txBody>
      </p:sp>
    </p:spTree>
    <p:extLst>
      <p:ext uri="{BB962C8B-B14F-4D97-AF65-F5344CB8AC3E}">
        <p14:creationId xmlns:p14="http://schemas.microsoft.com/office/powerpoint/2010/main" val="128074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70F201AD-E633-47E8-BC28-3B3763B6760C}" type="datetimeFigureOut">
              <a:rPr lang="ru-RU" smtClean="0"/>
              <a:t>03.01.2017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AA320C-B929-45C3-AE87-5B56807D30DB}" type="slidenum">
              <a:rPr lang="ru-RU" smtClean="0"/>
              <a:t>‹#›</a:t>
            </a:fld>
            <a:endParaRPr lang="ru-RU"/>
          </a:p>
        </p:txBody>
      </p:sp>
    </p:spTree>
    <p:extLst>
      <p:ext uri="{BB962C8B-B14F-4D97-AF65-F5344CB8AC3E}">
        <p14:creationId xmlns:p14="http://schemas.microsoft.com/office/powerpoint/2010/main" val="390845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0F201AD-E633-47E8-BC28-3B3763B6760C}" type="datetimeFigureOut">
              <a:rPr lang="ru-RU" smtClean="0"/>
              <a:t>03.01.2017</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14AA320C-B929-45C3-AE87-5B56807D30DB}" type="slidenum">
              <a:rPr lang="ru-RU" smtClean="0"/>
              <a:t>‹#›</a:t>
            </a:fld>
            <a:endParaRPr lang="ru-RU"/>
          </a:p>
        </p:txBody>
      </p:sp>
    </p:spTree>
    <p:extLst>
      <p:ext uri="{BB962C8B-B14F-4D97-AF65-F5344CB8AC3E}">
        <p14:creationId xmlns:p14="http://schemas.microsoft.com/office/powerpoint/2010/main" val="1287157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70F201AD-E633-47E8-BC28-3B3763B6760C}" type="datetimeFigureOut">
              <a:rPr lang="ru-RU" smtClean="0"/>
              <a:t>03.01.2017</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4AA320C-B929-45C3-AE87-5B56807D30DB}" type="slidenum">
              <a:rPr lang="ru-RU" smtClean="0"/>
              <a:t>‹#›</a:t>
            </a:fld>
            <a:endParaRPr lang="ru-RU"/>
          </a:p>
        </p:txBody>
      </p:sp>
    </p:spTree>
    <p:extLst>
      <p:ext uri="{BB962C8B-B14F-4D97-AF65-F5344CB8AC3E}">
        <p14:creationId xmlns:p14="http://schemas.microsoft.com/office/powerpoint/2010/main" val="2889266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70F201AD-E633-47E8-BC28-3B3763B6760C}" type="datetimeFigureOut">
              <a:rPr lang="ru-RU" smtClean="0"/>
              <a:t>03.01.2017</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14AA320C-B929-45C3-AE87-5B56807D30DB}" type="slidenum">
              <a:rPr lang="ru-RU" smtClean="0"/>
              <a:t>‹#›</a:t>
            </a:fld>
            <a:endParaRPr lang="ru-RU"/>
          </a:p>
        </p:txBody>
      </p:sp>
    </p:spTree>
    <p:extLst>
      <p:ext uri="{BB962C8B-B14F-4D97-AF65-F5344CB8AC3E}">
        <p14:creationId xmlns:p14="http://schemas.microsoft.com/office/powerpoint/2010/main" val="1941373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70F201AD-E633-47E8-BC28-3B3763B6760C}" type="datetimeFigureOut">
              <a:rPr lang="ru-RU" smtClean="0"/>
              <a:t>03.01.2017</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14AA320C-B929-45C3-AE87-5B56807D30DB}" type="slidenum">
              <a:rPr lang="ru-RU" smtClean="0"/>
              <a:t>‹#›</a:t>
            </a:fld>
            <a:endParaRPr lang="ru-RU"/>
          </a:p>
        </p:txBody>
      </p:sp>
    </p:spTree>
    <p:extLst>
      <p:ext uri="{BB962C8B-B14F-4D97-AF65-F5344CB8AC3E}">
        <p14:creationId xmlns:p14="http://schemas.microsoft.com/office/powerpoint/2010/main" val="3342830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F201AD-E633-47E8-BC28-3B3763B6760C}" type="datetimeFigureOut">
              <a:rPr lang="ru-RU" smtClean="0"/>
              <a:t>03.01.2017</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14AA320C-B929-45C3-AE87-5B56807D30DB}" type="slidenum">
              <a:rPr lang="ru-RU" smtClean="0"/>
              <a:t>‹#›</a:t>
            </a:fld>
            <a:endParaRPr lang="ru-RU"/>
          </a:p>
        </p:txBody>
      </p:sp>
    </p:spTree>
    <p:extLst>
      <p:ext uri="{BB962C8B-B14F-4D97-AF65-F5344CB8AC3E}">
        <p14:creationId xmlns:p14="http://schemas.microsoft.com/office/powerpoint/2010/main" val="1236076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0F201AD-E633-47E8-BC28-3B3763B6760C}" type="datetimeFigureOut">
              <a:rPr lang="ru-RU" smtClean="0"/>
              <a:t>03.01.2017</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4AA320C-B929-45C3-AE87-5B56807D30DB}" type="slidenum">
              <a:rPr lang="ru-RU" smtClean="0"/>
              <a:t>‹#›</a:t>
            </a:fld>
            <a:endParaRPr lang="ru-RU"/>
          </a:p>
        </p:txBody>
      </p:sp>
    </p:spTree>
    <p:extLst>
      <p:ext uri="{BB962C8B-B14F-4D97-AF65-F5344CB8AC3E}">
        <p14:creationId xmlns:p14="http://schemas.microsoft.com/office/powerpoint/2010/main" val="3413891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70F201AD-E633-47E8-BC28-3B3763B6760C}" type="datetimeFigureOut">
              <a:rPr lang="ru-RU" smtClean="0"/>
              <a:t>03.01.2017</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14AA320C-B929-45C3-AE87-5B56807D30DB}" type="slidenum">
              <a:rPr lang="ru-RU" smtClean="0"/>
              <a:t>‹#›</a:t>
            </a:fld>
            <a:endParaRPr lang="ru-RU"/>
          </a:p>
        </p:txBody>
      </p:sp>
    </p:spTree>
    <p:extLst>
      <p:ext uri="{BB962C8B-B14F-4D97-AF65-F5344CB8AC3E}">
        <p14:creationId xmlns:p14="http://schemas.microsoft.com/office/powerpoint/2010/main" val="179943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F201AD-E633-47E8-BC28-3B3763B6760C}" type="datetimeFigureOut">
              <a:rPr lang="ru-RU" smtClean="0"/>
              <a:t>03.01.2017</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AA320C-B929-45C3-AE87-5B56807D30DB}" type="slidenum">
              <a:rPr lang="ru-RU" smtClean="0"/>
              <a:t>‹#›</a:t>
            </a:fld>
            <a:endParaRPr lang="ru-RU"/>
          </a:p>
        </p:txBody>
      </p:sp>
    </p:spTree>
    <p:extLst>
      <p:ext uri="{BB962C8B-B14F-4D97-AF65-F5344CB8AC3E}">
        <p14:creationId xmlns:p14="http://schemas.microsoft.com/office/powerpoint/2010/main" val="2254759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scirra.com/construct2/releases/r239"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www.scirra.com/manual/85/layer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ru-RU" dirty="0" smtClean="0"/>
              <a:t>Создание шутера</a:t>
            </a:r>
            <a:endParaRPr lang="ru-RU" dirty="0"/>
          </a:p>
        </p:txBody>
      </p:sp>
      <p:sp>
        <p:nvSpPr>
          <p:cNvPr id="3" name="Subtitle 2"/>
          <p:cNvSpPr>
            <a:spLocks noGrp="1"/>
          </p:cNvSpPr>
          <p:nvPr>
            <p:ph type="subTitle" idx="1"/>
          </p:nvPr>
        </p:nvSpPr>
        <p:spPr/>
        <p:txBody>
          <a:bodyPr/>
          <a:lstStyle/>
          <a:p>
            <a:endParaRPr lang="ru-RU"/>
          </a:p>
        </p:txBody>
      </p:sp>
    </p:spTree>
    <p:extLst>
      <p:ext uri="{BB962C8B-B14F-4D97-AF65-F5344CB8AC3E}">
        <p14:creationId xmlns:p14="http://schemas.microsoft.com/office/powerpoint/2010/main" val="6239850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Контекстное меню</a:t>
            </a:r>
            <a:endParaRPr lang="ru-RU" dirty="0"/>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1230310" y="1690688"/>
            <a:ext cx="9731379" cy="7557514"/>
          </a:xfrm>
          <a:prstGeom prst="rect">
            <a:avLst/>
          </a:prstGeom>
        </p:spPr>
      </p:pic>
      <p:sp>
        <p:nvSpPr>
          <p:cNvPr id="5" name="Rectangle 4"/>
          <p:cNvSpPr/>
          <p:nvPr/>
        </p:nvSpPr>
        <p:spPr>
          <a:xfrm>
            <a:off x="4219575" y="3486150"/>
            <a:ext cx="1304925" cy="2095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552156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Добавление фоновой картинки</a:t>
            </a:r>
            <a:endParaRPr lang="ru-RU" dirty="0"/>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1362813" y="1690688"/>
            <a:ext cx="9466374" cy="7336440"/>
          </a:xfrm>
          <a:prstGeom prst="rect">
            <a:avLst/>
          </a:prstGeom>
        </p:spPr>
      </p:pic>
      <p:sp>
        <p:nvSpPr>
          <p:cNvPr id="5" name="Rectangle 4"/>
          <p:cNvSpPr/>
          <p:nvPr/>
        </p:nvSpPr>
        <p:spPr>
          <a:xfrm>
            <a:off x="6248400" y="4667250"/>
            <a:ext cx="628650" cy="5143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8580868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Загрузить изображение </a:t>
            </a:r>
            <a:r>
              <a:rPr lang="en-US" dirty="0" smtClean="0"/>
              <a:t>bg.png</a:t>
            </a:r>
            <a:endParaRPr lang="ru-RU" dirty="0"/>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2748360" y="1825625"/>
            <a:ext cx="5852716" cy="4905049"/>
          </a:xfrm>
          <a:prstGeom prst="rect">
            <a:avLst/>
          </a:prstGeom>
        </p:spPr>
      </p:pic>
      <p:pic>
        <p:nvPicPr>
          <p:cNvPr id="5" name="Picture 4"/>
          <p:cNvPicPr>
            <a:picLocks noChangeAspect="1"/>
          </p:cNvPicPr>
          <p:nvPr/>
        </p:nvPicPr>
        <p:blipFill>
          <a:blip r:embed="rId3"/>
          <a:stretch>
            <a:fillRect/>
          </a:stretch>
        </p:blipFill>
        <p:spPr>
          <a:xfrm>
            <a:off x="2748361" y="1825625"/>
            <a:ext cx="5852716" cy="4905049"/>
          </a:xfrm>
          <a:prstGeom prst="rect">
            <a:avLst/>
          </a:prstGeom>
        </p:spPr>
      </p:pic>
    </p:spTree>
    <p:extLst>
      <p:ext uri="{BB962C8B-B14F-4D97-AF65-F5344CB8AC3E}">
        <p14:creationId xmlns:p14="http://schemas.microsoft.com/office/powerpoint/2010/main" val="159555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Настроить фоновое изображение</a:t>
            </a:r>
            <a:endParaRPr lang="ru-RU" dirty="0"/>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1155370" y="1825625"/>
            <a:ext cx="4019048" cy="4533333"/>
          </a:xfrm>
          <a:prstGeom prst="rect">
            <a:avLst/>
          </a:prstGeom>
        </p:spPr>
      </p:pic>
      <p:pic>
        <p:nvPicPr>
          <p:cNvPr id="5" name="Picture 4"/>
          <p:cNvPicPr>
            <a:picLocks noChangeAspect="1"/>
          </p:cNvPicPr>
          <p:nvPr/>
        </p:nvPicPr>
        <p:blipFill>
          <a:blip r:embed="rId3"/>
          <a:stretch>
            <a:fillRect/>
          </a:stretch>
        </p:blipFill>
        <p:spPr>
          <a:xfrm>
            <a:off x="6834011" y="1825625"/>
            <a:ext cx="2422046" cy="9329723"/>
          </a:xfrm>
          <a:prstGeom prst="rect">
            <a:avLst/>
          </a:prstGeom>
        </p:spPr>
      </p:pic>
      <p:sp>
        <p:nvSpPr>
          <p:cNvPr id="6" name="Rectangle 5"/>
          <p:cNvSpPr/>
          <p:nvPr/>
        </p:nvSpPr>
        <p:spPr>
          <a:xfrm>
            <a:off x="8029575" y="4248150"/>
            <a:ext cx="1219200" cy="4000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6621074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Спрайты </a:t>
            </a:r>
            <a:r>
              <a:rPr lang="uk-UA" dirty="0" smtClean="0"/>
              <a:t>(игров</a:t>
            </a:r>
            <a:r>
              <a:rPr lang="ru-RU" dirty="0" smtClean="0"/>
              <a:t>ые объекты)</a:t>
            </a:r>
            <a:endParaRPr lang="ru-RU" dirty="0"/>
          </a:p>
        </p:txBody>
      </p:sp>
      <p:sp>
        <p:nvSpPr>
          <p:cNvPr id="3" name="Content Placeholder 2"/>
          <p:cNvSpPr>
            <a:spLocks noGrp="1"/>
          </p:cNvSpPr>
          <p:nvPr>
            <p:ph idx="1"/>
          </p:nvPr>
        </p:nvSpPr>
        <p:spPr>
          <a:xfrm>
            <a:off x="838200" y="1825625"/>
            <a:ext cx="8134350" cy="4351338"/>
          </a:xfrm>
        </p:spPr>
        <p:txBody>
          <a:bodyPr/>
          <a:lstStyle/>
          <a:p>
            <a:r>
              <a:rPr lang="ru-RU" dirty="0" smtClean="0"/>
              <a:t>На основной слой </a:t>
            </a:r>
            <a:r>
              <a:rPr lang="ru-RU" dirty="0" smtClean="0"/>
              <a:t>sprite (объекты) можно </a:t>
            </a:r>
            <a:r>
              <a:rPr lang="ru-RU" dirty="0" smtClean="0"/>
              <a:t> добавить правой кнопкой мыши insert new object, sprite</a:t>
            </a:r>
          </a:p>
          <a:p>
            <a:r>
              <a:rPr lang="ru-RU" dirty="0" smtClean="0"/>
              <a:t>Но проще перетащить файлы с картинками из папки. Для каждого sprite будет создано по одному </a:t>
            </a:r>
            <a:r>
              <a:rPr lang="ru-RU" dirty="0" smtClean="0"/>
              <a:t>экземпляру</a:t>
            </a:r>
            <a:r>
              <a:rPr lang="ru-RU" dirty="0" smtClean="0"/>
              <a:t> (</a:t>
            </a:r>
            <a:r>
              <a:rPr lang="ru-RU" dirty="0" smtClean="0"/>
              <a:t>instance</a:t>
            </a:r>
            <a:r>
              <a:rPr lang="ru-RU" dirty="0" smtClean="0"/>
              <a:t>).</a:t>
            </a:r>
            <a:endParaRPr lang="ru-RU" dirty="0"/>
          </a:p>
        </p:txBody>
      </p:sp>
      <p:pic>
        <p:nvPicPr>
          <p:cNvPr id="1026" name="Picture 2" descr="http://www.scirra.com/images/articles/play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5323" y="1690688"/>
            <a:ext cx="1975835" cy="18843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cirra.com/images/articles/mons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0119" y="3709988"/>
            <a:ext cx="2444750" cy="16860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ullet tex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3432" y="1273175"/>
            <a:ext cx="238125" cy="152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xplosion tex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01734" y="5695950"/>
            <a:ext cx="112395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52894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213139" y="52961"/>
            <a:ext cx="11765722" cy="6805039"/>
          </a:xfrm>
          <a:prstGeom prst="rect">
            <a:avLst/>
          </a:prstGeom>
        </p:spPr>
      </p:pic>
      <p:sp>
        <p:nvSpPr>
          <p:cNvPr id="5" name="Rectangle 4"/>
          <p:cNvSpPr/>
          <p:nvPr/>
        </p:nvSpPr>
        <p:spPr>
          <a:xfrm>
            <a:off x="8982075" y="485775"/>
            <a:ext cx="2996786" cy="1619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204319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Поведение (</a:t>
            </a:r>
            <a:r>
              <a:rPr lang="en-US" dirty="0" smtClean="0"/>
              <a:t>behavior)</a:t>
            </a:r>
            <a:endParaRPr lang="ru-RU" dirty="0"/>
          </a:p>
        </p:txBody>
      </p:sp>
      <p:sp>
        <p:nvSpPr>
          <p:cNvPr id="3" name="Content Placeholder 2"/>
          <p:cNvSpPr>
            <a:spLocks noGrp="1"/>
          </p:cNvSpPr>
          <p:nvPr>
            <p:ph idx="1"/>
          </p:nvPr>
        </p:nvSpPr>
        <p:spPr/>
        <p:txBody>
          <a:bodyPr>
            <a:normAutofit fontScale="92500"/>
          </a:bodyPr>
          <a:lstStyle/>
          <a:p>
            <a:r>
              <a:rPr lang="ru-RU" dirty="0" smtClean="0"/>
              <a:t>Поведения – это предварительные функциональные возможности Construct 2.</a:t>
            </a:r>
          </a:p>
          <a:p>
            <a:r>
              <a:rPr lang="ru-RU" dirty="0" smtClean="0"/>
              <a:t>Например, вы можете добавить поведение Platform к объекту и поведение Solid к полу, и вы сразу же можете прыгать вокруг, как игрок в игре-платформе.</a:t>
            </a:r>
          </a:p>
          <a:p>
            <a:r>
              <a:rPr lang="ru-RU" dirty="0" smtClean="0"/>
              <a:t>Вы можете сделать то же в событиях, но это занимает больше времени, и нет смысла заниматься этим, если поведение уже готово!</a:t>
            </a:r>
          </a:p>
          <a:p>
            <a:r>
              <a:rPr lang="ru-RU" dirty="0" smtClean="0"/>
              <a:t>Давайте посмотрим на виды поведений, которые мы можем использовать.</a:t>
            </a:r>
          </a:p>
          <a:p>
            <a:r>
              <a:rPr lang="ru-RU" dirty="0" smtClean="0"/>
              <a:t>Среди всех видов поведений в Construct 2 есть следующие:</a:t>
            </a:r>
            <a:endParaRPr lang="ru-RU" dirty="0"/>
          </a:p>
        </p:txBody>
      </p:sp>
    </p:spTree>
    <p:extLst>
      <p:ext uri="{BB962C8B-B14F-4D97-AF65-F5344CB8AC3E}">
        <p14:creationId xmlns:p14="http://schemas.microsoft.com/office/powerpoint/2010/main" val="9706277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Типы поведений (1)</a:t>
            </a:r>
            <a:endParaRPr lang="ru-RU" dirty="0"/>
          </a:p>
        </p:txBody>
      </p:sp>
      <p:sp>
        <p:nvSpPr>
          <p:cNvPr id="3" name="Content Placeholder 2"/>
          <p:cNvSpPr>
            <a:spLocks noGrp="1"/>
          </p:cNvSpPr>
          <p:nvPr>
            <p:ph idx="1"/>
          </p:nvPr>
        </p:nvSpPr>
        <p:spPr/>
        <p:txBody>
          <a:bodyPr>
            <a:normAutofit lnSpcReduction="10000"/>
          </a:bodyPr>
          <a:lstStyle/>
          <a:p>
            <a:r>
              <a:rPr lang="ru-RU" b="1" dirty="0" smtClean="0"/>
              <a:t>8 Direction movement (Движение по 8 направлениям). </a:t>
            </a:r>
            <a:r>
              <a:rPr lang="ru-RU" dirty="0" smtClean="0"/>
              <a:t>Позволяет объекту двигаться с помощью клавиш-стрелок. Удобно для движения игрока.</a:t>
            </a:r>
          </a:p>
          <a:p>
            <a:r>
              <a:rPr lang="ru-RU" b="1" dirty="0" smtClean="0"/>
              <a:t>Bullet movement (Движение пули). </a:t>
            </a:r>
            <a:r>
              <a:rPr lang="ru-RU" dirty="0" smtClean="0"/>
              <a:t>Это поведение просто двигает объект прямо под готовым углом. Это хорошо применимо для пуль игрока. Несмотря на название, оно также хорошо подходит для движения монстра, поскольку предоставляет возможность двигать объектами прямо на определенной скорости.</a:t>
            </a:r>
          </a:p>
          <a:p>
            <a:r>
              <a:rPr lang="ru-RU" b="1" dirty="0" smtClean="0"/>
              <a:t>Scroll to (Прокручивание). </a:t>
            </a:r>
            <a:r>
              <a:rPr lang="ru-RU" dirty="0" smtClean="0"/>
              <a:t>При прокручивании экран следует за объектом, когда он перемещается (также известно как scrolling). Удобная функция для игрока.</a:t>
            </a:r>
          </a:p>
        </p:txBody>
      </p:sp>
    </p:spTree>
    <p:extLst>
      <p:ext uri="{BB962C8B-B14F-4D97-AF65-F5344CB8AC3E}">
        <p14:creationId xmlns:p14="http://schemas.microsoft.com/office/powerpoint/2010/main" val="40340129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Типы поведений (2)</a:t>
            </a:r>
            <a:endParaRPr lang="ru-RU" dirty="0"/>
          </a:p>
        </p:txBody>
      </p:sp>
      <p:sp>
        <p:nvSpPr>
          <p:cNvPr id="3" name="Content Placeholder 2"/>
          <p:cNvSpPr>
            <a:spLocks noGrp="1"/>
          </p:cNvSpPr>
          <p:nvPr>
            <p:ph idx="1"/>
          </p:nvPr>
        </p:nvSpPr>
        <p:spPr/>
        <p:txBody>
          <a:bodyPr>
            <a:normAutofit fontScale="92500" lnSpcReduction="20000"/>
          </a:bodyPr>
          <a:lstStyle/>
          <a:p>
            <a:r>
              <a:rPr lang="ru-RU" b="1" dirty="0" smtClean="0"/>
              <a:t>Bound to layout (Ограничение по плану). </a:t>
            </a:r>
            <a:r>
              <a:rPr lang="ru-RU" dirty="0" smtClean="0"/>
              <a:t>Функция не позволяет объекту выходить за границы плана. Также удобно для игрока – они не могут выходить за территорию игры!</a:t>
            </a:r>
          </a:p>
          <a:p>
            <a:r>
              <a:rPr lang="ru-RU" b="1" dirty="0" smtClean="0"/>
              <a:t>Destroy outside layout (Уничтожение объектов за границами плана). </a:t>
            </a:r>
            <a:r>
              <a:rPr lang="ru-RU" dirty="0" smtClean="0"/>
              <a:t>Вместо того чтобы останавливать объект, когда он уходит за границы плана, эта функция уничтожает объект. Этот режим удобен для пули. Без данной функции пули улетали бы с экрана и поглощали бы больше памяти и мощности процессора. Функция уничтожает пули, как только они выходят за границы экрана.</a:t>
            </a:r>
          </a:p>
          <a:p>
            <a:r>
              <a:rPr lang="ru-RU" b="1" dirty="0" smtClean="0"/>
              <a:t>Fade (Затухание)</a:t>
            </a:r>
            <a:r>
              <a:rPr lang="ru-RU" dirty="0" smtClean="0"/>
              <a:t>. Функция создает эффект постепенного исчезания. Мы будем использовать ее для взрывов.</a:t>
            </a:r>
          </a:p>
          <a:p>
            <a:endParaRPr lang="ru-RU" dirty="0" smtClean="0"/>
          </a:p>
          <a:p>
            <a:pPr marL="0" indent="0">
              <a:buNone/>
            </a:pPr>
            <a:r>
              <a:rPr lang="ru-RU" dirty="0" smtClean="0"/>
              <a:t>Давайте добавим эти виды режимов необходимым объектам.</a:t>
            </a:r>
            <a:endParaRPr lang="ru-RU" dirty="0"/>
          </a:p>
        </p:txBody>
      </p:sp>
    </p:spTree>
    <p:extLst>
      <p:ext uri="{BB962C8B-B14F-4D97-AF65-F5344CB8AC3E}">
        <p14:creationId xmlns:p14="http://schemas.microsoft.com/office/powerpoint/2010/main" val="39489119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Поведение игрока (1)</a:t>
            </a:r>
            <a:endParaRPr lang="ru-RU" dirty="0"/>
          </a:p>
        </p:txBody>
      </p:sp>
      <p:sp>
        <p:nvSpPr>
          <p:cNvPr id="3" name="Content Placeholder 2"/>
          <p:cNvSpPr>
            <a:spLocks noGrp="1"/>
          </p:cNvSpPr>
          <p:nvPr>
            <p:ph idx="1"/>
          </p:nvPr>
        </p:nvSpPr>
        <p:spPr/>
        <p:txBody>
          <a:bodyPr/>
          <a:lstStyle/>
          <a:p>
            <a:r>
              <a:rPr lang="ru-RU" dirty="0" smtClean="0"/>
              <a:t>Давайте добавим </a:t>
            </a:r>
            <a:r>
              <a:rPr lang="ru-RU" b="1" dirty="0" smtClean="0"/>
              <a:t>8 direction movement</a:t>
            </a:r>
            <a:r>
              <a:rPr lang="ru-RU" dirty="0" smtClean="0"/>
              <a:t> игроку. Кликните по игроку, чтобы выделить его. На панели </a:t>
            </a:r>
            <a:r>
              <a:rPr lang="en-US" dirty="0" smtClean="0"/>
              <a:t>Properties</a:t>
            </a:r>
            <a:r>
              <a:rPr lang="ru-RU" dirty="0" smtClean="0"/>
              <a:t> найдите категорию Behaviors и кликните </a:t>
            </a:r>
            <a:r>
              <a:rPr lang="ru-RU" b="1" dirty="0" smtClean="0"/>
              <a:t>Add / Edit</a:t>
            </a:r>
            <a:r>
              <a:rPr lang="ru-RU" dirty="0" smtClean="0"/>
              <a:t>. Откроется диалоговое окно режимов для игрока.</a:t>
            </a:r>
            <a:endParaRPr lang="ru-RU" dirty="0"/>
          </a:p>
        </p:txBody>
      </p:sp>
      <p:pic>
        <p:nvPicPr>
          <p:cNvPr id="4" name="Picture 3"/>
          <p:cNvPicPr>
            <a:picLocks noChangeAspect="1"/>
          </p:cNvPicPr>
          <p:nvPr/>
        </p:nvPicPr>
        <p:blipFill>
          <a:blip r:embed="rId2"/>
          <a:stretch>
            <a:fillRect/>
          </a:stretch>
        </p:blipFill>
        <p:spPr>
          <a:xfrm>
            <a:off x="2552700" y="3495675"/>
            <a:ext cx="6603236" cy="3262313"/>
          </a:xfrm>
          <a:prstGeom prst="rect">
            <a:avLst/>
          </a:prstGeom>
        </p:spPr>
      </p:pic>
    </p:spTree>
    <p:extLst>
      <p:ext uri="{BB962C8B-B14F-4D97-AF65-F5344CB8AC3E}">
        <p14:creationId xmlns:p14="http://schemas.microsoft.com/office/powerpoint/2010/main" val="4107607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План</a:t>
            </a:r>
            <a:endParaRPr lang="ru-RU" dirty="0"/>
          </a:p>
        </p:txBody>
      </p:sp>
      <p:sp>
        <p:nvSpPr>
          <p:cNvPr id="3" name="Content Placeholder 2"/>
          <p:cNvSpPr>
            <a:spLocks noGrp="1"/>
          </p:cNvSpPr>
          <p:nvPr>
            <p:ph idx="1"/>
          </p:nvPr>
        </p:nvSpPr>
        <p:spPr/>
        <p:txBody>
          <a:bodyPr/>
          <a:lstStyle/>
          <a:p>
            <a:pPr marL="514350" indent="-514350">
              <a:buFont typeface="+mj-lt"/>
              <a:buAutoNum type="arabicPeriod"/>
            </a:pPr>
            <a:r>
              <a:rPr lang="ru-RU" dirty="0" smtClean="0"/>
              <a:t>Создание проекта</a:t>
            </a:r>
          </a:p>
          <a:p>
            <a:pPr marL="514350" indent="-514350">
              <a:buFont typeface="+mj-lt"/>
              <a:buAutoNum type="arabicPeriod"/>
            </a:pPr>
            <a:r>
              <a:rPr lang="ru-RU" dirty="0" smtClean="0"/>
              <a:t>Настройка макета</a:t>
            </a:r>
          </a:p>
          <a:p>
            <a:pPr marL="514350" indent="-514350">
              <a:buFont typeface="+mj-lt"/>
              <a:buAutoNum type="arabicPeriod"/>
            </a:pPr>
            <a:r>
              <a:rPr lang="ru-RU" dirty="0" smtClean="0"/>
              <a:t>Добавление фона</a:t>
            </a:r>
          </a:p>
          <a:p>
            <a:pPr marL="514350" indent="-514350">
              <a:buFont typeface="+mj-lt"/>
              <a:buAutoNum type="arabicPeriod"/>
            </a:pPr>
            <a:r>
              <a:rPr lang="ru-RU" dirty="0" smtClean="0"/>
              <a:t>Добавление спрайтов (игровых объектов)</a:t>
            </a:r>
          </a:p>
          <a:p>
            <a:pPr marL="514350" indent="-514350">
              <a:buFont typeface="+mj-lt"/>
              <a:buAutoNum type="arabicPeriod"/>
            </a:pPr>
            <a:r>
              <a:rPr lang="ru-RU" dirty="0" smtClean="0"/>
              <a:t>Добавление поведения</a:t>
            </a:r>
          </a:p>
          <a:p>
            <a:pPr marL="514350" indent="-514350">
              <a:buFont typeface="+mj-lt"/>
              <a:buAutoNum type="arabicPeriod"/>
            </a:pPr>
            <a:r>
              <a:rPr lang="ru-RU" dirty="0" smtClean="0"/>
              <a:t>Добавление событий</a:t>
            </a:r>
            <a:endParaRPr lang="en-US" dirty="0" smtClean="0"/>
          </a:p>
          <a:p>
            <a:pPr marL="514350" indent="-514350">
              <a:buFont typeface="+mj-lt"/>
              <a:buAutoNum type="arabicPeriod"/>
            </a:pPr>
            <a:r>
              <a:rPr lang="ru-RU" dirty="0" smtClean="0"/>
              <a:t>Добавление искусственного интеллекта</a:t>
            </a:r>
          </a:p>
          <a:p>
            <a:pPr marL="514350" indent="-514350">
              <a:buFont typeface="+mj-lt"/>
              <a:buAutoNum type="arabicPeriod"/>
            </a:pPr>
            <a:r>
              <a:rPr lang="ru-RU" dirty="0" smtClean="0"/>
              <a:t>Счет в игре</a:t>
            </a:r>
          </a:p>
          <a:p>
            <a:pPr marL="514350" indent="-514350">
              <a:buFont typeface="+mj-lt"/>
              <a:buAutoNum type="arabicPeriod"/>
            </a:pPr>
            <a:endParaRPr lang="ru-RU" dirty="0" smtClean="0"/>
          </a:p>
          <a:p>
            <a:pPr marL="514350" indent="-514350">
              <a:buFont typeface="+mj-lt"/>
              <a:buAutoNum type="arabicPeriod"/>
            </a:pPr>
            <a:endParaRPr lang="ru-RU" dirty="0"/>
          </a:p>
        </p:txBody>
      </p:sp>
    </p:spTree>
    <p:extLst>
      <p:ext uri="{BB962C8B-B14F-4D97-AF65-F5344CB8AC3E}">
        <p14:creationId xmlns:p14="http://schemas.microsoft.com/office/powerpoint/2010/main" val="6869898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Поведение игрока (2)</a:t>
            </a:r>
            <a:endParaRPr lang="ru-RU" dirty="0"/>
          </a:p>
        </p:txBody>
      </p:sp>
      <p:sp>
        <p:nvSpPr>
          <p:cNvPr id="3" name="Content Placeholder 2"/>
          <p:cNvSpPr>
            <a:spLocks noGrp="1"/>
          </p:cNvSpPr>
          <p:nvPr>
            <p:ph idx="1"/>
          </p:nvPr>
        </p:nvSpPr>
        <p:spPr>
          <a:xfrm>
            <a:off x="771525" y="1500782"/>
            <a:ext cx="10515600" cy="4351338"/>
          </a:xfrm>
        </p:spPr>
        <p:txBody>
          <a:bodyPr/>
          <a:lstStyle/>
          <a:p>
            <a:r>
              <a:rPr lang="ru-RU" dirty="0" smtClean="0"/>
              <a:t>Кликните по зеленой иконке 'add behavior' (добавить поведение) в диалоговом окне режимов. Чтобы добавить </a:t>
            </a:r>
            <a:r>
              <a:rPr lang="ru-RU" b="1" dirty="0" smtClean="0"/>
              <a:t>8 direction movement</a:t>
            </a:r>
            <a:r>
              <a:rPr lang="ru-RU" dirty="0" smtClean="0"/>
              <a:t> кликните по нему два раза. </a:t>
            </a:r>
            <a:endParaRPr lang="ru-RU" dirty="0"/>
          </a:p>
        </p:txBody>
      </p:sp>
      <p:pic>
        <p:nvPicPr>
          <p:cNvPr id="4" name="Picture 3"/>
          <p:cNvPicPr>
            <a:picLocks noChangeAspect="1"/>
          </p:cNvPicPr>
          <p:nvPr/>
        </p:nvPicPr>
        <p:blipFill>
          <a:blip r:embed="rId2"/>
          <a:stretch>
            <a:fillRect/>
          </a:stretch>
        </p:blipFill>
        <p:spPr>
          <a:xfrm>
            <a:off x="2247900" y="2826345"/>
            <a:ext cx="7315200" cy="5913043"/>
          </a:xfrm>
          <a:prstGeom prst="rect">
            <a:avLst/>
          </a:prstGeom>
        </p:spPr>
      </p:pic>
      <p:sp>
        <p:nvSpPr>
          <p:cNvPr id="5" name="Rectangle 4"/>
          <p:cNvSpPr/>
          <p:nvPr/>
        </p:nvSpPr>
        <p:spPr>
          <a:xfrm>
            <a:off x="2371725" y="6162675"/>
            <a:ext cx="714375" cy="504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20974638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Поведение игрока (3)</a:t>
            </a:r>
            <a:endParaRPr lang="ru-RU" dirty="0"/>
          </a:p>
        </p:txBody>
      </p:sp>
      <p:sp>
        <p:nvSpPr>
          <p:cNvPr id="3" name="Content Placeholder 2"/>
          <p:cNvSpPr>
            <a:spLocks noGrp="1"/>
          </p:cNvSpPr>
          <p:nvPr>
            <p:ph idx="1"/>
          </p:nvPr>
        </p:nvSpPr>
        <p:spPr/>
        <p:txBody>
          <a:bodyPr/>
          <a:lstStyle/>
          <a:p>
            <a:r>
              <a:rPr lang="ru-RU" dirty="0" smtClean="0"/>
              <a:t>Сделайте то же, но теперь добавьте </a:t>
            </a:r>
            <a:r>
              <a:rPr lang="ru-RU" b="1" dirty="0" smtClean="0"/>
              <a:t>Scroll To</a:t>
            </a:r>
            <a:r>
              <a:rPr lang="ru-RU" dirty="0" smtClean="0"/>
              <a:t>, чтобы экран следовал за игроком, и поведение </a:t>
            </a:r>
            <a:r>
              <a:rPr lang="ru-RU" b="1" dirty="0" smtClean="0"/>
              <a:t>Bound to layout</a:t>
            </a:r>
            <a:r>
              <a:rPr lang="ru-RU" dirty="0" smtClean="0"/>
              <a:t>, чтобы игрок оставался внутри экрана. Окно поведений должно выглядеть так:</a:t>
            </a:r>
          </a:p>
          <a:p>
            <a:endParaRPr lang="ru-RU" dirty="0"/>
          </a:p>
          <a:p>
            <a:endParaRPr lang="ru-RU" dirty="0" smtClean="0"/>
          </a:p>
          <a:p>
            <a:endParaRPr lang="ru-RU" dirty="0"/>
          </a:p>
          <a:p>
            <a:endParaRPr lang="ru-RU" dirty="0" smtClean="0"/>
          </a:p>
          <a:p>
            <a:endParaRPr lang="ru-RU" dirty="0"/>
          </a:p>
          <a:p>
            <a:r>
              <a:rPr lang="ru-RU" dirty="0" smtClean="0"/>
              <a:t>Закройте диалоговое окно. Нажмите </a:t>
            </a:r>
            <a:r>
              <a:rPr lang="ru-RU" b="1" dirty="0" smtClean="0"/>
              <a:t>Run</a:t>
            </a:r>
            <a:r>
              <a:rPr lang="ru-RU" dirty="0" smtClean="0"/>
              <a:t>, чтобы запустить игру! </a:t>
            </a:r>
            <a:endParaRPr lang="ru-RU" dirty="0"/>
          </a:p>
        </p:txBody>
      </p:sp>
      <p:pic>
        <p:nvPicPr>
          <p:cNvPr id="4" name="Picture 3"/>
          <p:cNvPicPr>
            <a:picLocks noChangeAspect="1"/>
          </p:cNvPicPr>
          <p:nvPr/>
        </p:nvPicPr>
        <p:blipFill rotWithShape="1">
          <a:blip r:embed="rId2"/>
          <a:srcRect b="29474"/>
          <a:stretch/>
        </p:blipFill>
        <p:spPr>
          <a:xfrm>
            <a:off x="3553022" y="3155644"/>
            <a:ext cx="3838378" cy="2225981"/>
          </a:xfrm>
          <a:prstGeom prst="rect">
            <a:avLst/>
          </a:prstGeom>
        </p:spPr>
      </p:pic>
    </p:spTree>
    <p:extLst>
      <p:ext uri="{BB962C8B-B14F-4D97-AF65-F5344CB8AC3E}">
        <p14:creationId xmlns:p14="http://schemas.microsoft.com/office/powerpoint/2010/main" val="14406743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Поведение объекта </a:t>
            </a:r>
            <a:r>
              <a:rPr lang="en-US" dirty="0" smtClean="0"/>
              <a:t>Bullet (</a:t>
            </a:r>
            <a:r>
              <a:rPr lang="ru-RU" dirty="0" smtClean="0"/>
              <a:t>пуля)</a:t>
            </a:r>
            <a:endParaRPr lang="ru-RU" dirty="0"/>
          </a:p>
        </p:txBody>
      </p:sp>
      <p:sp>
        <p:nvSpPr>
          <p:cNvPr id="3" name="Content Placeholder 2"/>
          <p:cNvSpPr>
            <a:spLocks noGrp="1"/>
          </p:cNvSpPr>
          <p:nvPr>
            <p:ph idx="1"/>
          </p:nvPr>
        </p:nvSpPr>
        <p:spPr/>
        <p:txBody>
          <a:bodyPr/>
          <a:lstStyle/>
          <a:p>
            <a:r>
              <a:rPr lang="ru-RU" dirty="0" smtClean="0"/>
              <a:t>Мы можем добавлять поведения для других объектов таким же методом – выбрать, кликнуть Add / Edit для открытия диалогового окна режимов и добавить режимы.</a:t>
            </a:r>
            <a:endParaRPr lang="ru-RU" dirty="0"/>
          </a:p>
        </p:txBody>
      </p:sp>
      <p:pic>
        <p:nvPicPr>
          <p:cNvPr id="4" name="Picture 3"/>
          <p:cNvPicPr>
            <a:picLocks noChangeAspect="1"/>
          </p:cNvPicPr>
          <p:nvPr/>
        </p:nvPicPr>
        <p:blipFill>
          <a:blip r:embed="rId2"/>
          <a:stretch>
            <a:fillRect/>
          </a:stretch>
        </p:blipFill>
        <p:spPr>
          <a:xfrm>
            <a:off x="4181672" y="3524068"/>
            <a:ext cx="3562153" cy="2929120"/>
          </a:xfrm>
          <a:prstGeom prst="rect">
            <a:avLst/>
          </a:prstGeom>
        </p:spPr>
      </p:pic>
    </p:spTree>
    <p:extLst>
      <p:ext uri="{BB962C8B-B14F-4D97-AF65-F5344CB8AC3E}">
        <p14:creationId xmlns:p14="http://schemas.microsoft.com/office/powerpoint/2010/main" val="18266555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Поведение монстра (</a:t>
            </a:r>
            <a:r>
              <a:rPr lang="en-US" dirty="0" smtClean="0"/>
              <a:t>Monster)</a:t>
            </a:r>
            <a:endParaRPr lang="ru-RU" dirty="0"/>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4010222" y="2800350"/>
            <a:ext cx="3839738" cy="3157375"/>
          </a:xfrm>
          <a:prstGeom prst="rect">
            <a:avLst/>
          </a:prstGeom>
        </p:spPr>
      </p:pic>
    </p:spTree>
    <p:extLst>
      <p:ext uri="{BB962C8B-B14F-4D97-AF65-F5344CB8AC3E}">
        <p14:creationId xmlns:p14="http://schemas.microsoft.com/office/powerpoint/2010/main" val="10336384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Объекта </a:t>
            </a:r>
            <a:r>
              <a:rPr lang="en-US" dirty="0" smtClean="0"/>
              <a:t>explode (</a:t>
            </a:r>
            <a:r>
              <a:rPr lang="ru-RU" dirty="0" smtClean="0"/>
              <a:t>взрыв)</a:t>
            </a:r>
            <a:endParaRPr lang="ru-RU" dirty="0"/>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3924497" y="2557864"/>
            <a:ext cx="3485953" cy="2866461"/>
          </a:xfrm>
          <a:prstGeom prst="rect">
            <a:avLst/>
          </a:prstGeom>
        </p:spPr>
      </p:pic>
    </p:spTree>
    <p:extLst>
      <p:ext uri="{BB962C8B-B14F-4D97-AF65-F5344CB8AC3E}">
        <p14:creationId xmlns:p14="http://schemas.microsoft.com/office/powerpoint/2010/main" val="36559505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Настройка поведения монстров</a:t>
            </a:r>
            <a:endParaRPr lang="ru-RU" dirty="0"/>
          </a:p>
        </p:txBody>
      </p:sp>
      <p:sp>
        <p:nvSpPr>
          <p:cNvPr id="3" name="Content Placeholder 2"/>
          <p:cNvSpPr>
            <a:spLocks noGrp="1"/>
          </p:cNvSpPr>
          <p:nvPr>
            <p:ph idx="1"/>
          </p:nvPr>
        </p:nvSpPr>
        <p:spPr>
          <a:xfrm>
            <a:off x="838200" y="1482725"/>
            <a:ext cx="10515600" cy="4351338"/>
          </a:xfrm>
        </p:spPr>
        <p:txBody>
          <a:bodyPr/>
          <a:lstStyle/>
          <a:p>
            <a:r>
              <a:rPr lang="ru-RU" dirty="0" smtClean="0"/>
              <a:t>Если вы запустите игру, вы заметите, что монстры появляются довольно внезапно. </a:t>
            </a:r>
          </a:p>
          <a:p>
            <a:r>
              <a:rPr lang="ru-RU" dirty="0" smtClean="0"/>
              <a:t>Давайте замедлим их движение. </a:t>
            </a:r>
          </a:p>
          <a:p>
            <a:r>
              <a:rPr lang="ru-RU" dirty="0" smtClean="0"/>
              <a:t>Выберите объект Monster. Обратите внимание, что после добавления поведения на панели свойств появились дополнительные свойства:</a:t>
            </a:r>
            <a:endParaRPr lang="ru-RU" dirty="0"/>
          </a:p>
        </p:txBody>
      </p:sp>
      <p:pic>
        <p:nvPicPr>
          <p:cNvPr id="4" name="Picture 3"/>
          <p:cNvPicPr>
            <a:picLocks noChangeAspect="1"/>
          </p:cNvPicPr>
          <p:nvPr/>
        </p:nvPicPr>
        <p:blipFill>
          <a:blip r:embed="rId2"/>
          <a:stretch>
            <a:fillRect/>
          </a:stretch>
        </p:blipFill>
        <p:spPr>
          <a:xfrm>
            <a:off x="1457324" y="4416415"/>
            <a:ext cx="3667125" cy="1941419"/>
          </a:xfrm>
          <a:prstGeom prst="rect">
            <a:avLst/>
          </a:prstGeom>
        </p:spPr>
      </p:pic>
      <p:pic>
        <p:nvPicPr>
          <p:cNvPr id="5" name="Picture 4"/>
          <p:cNvPicPr>
            <a:picLocks noChangeAspect="1"/>
          </p:cNvPicPr>
          <p:nvPr/>
        </p:nvPicPr>
        <p:blipFill>
          <a:blip r:embed="rId3"/>
          <a:stretch>
            <a:fillRect/>
          </a:stretch>
        </p:blipFill>
        <p:spPr>
          <a:xfrm>
            <a:off x="6634358" y="4416416"/>
            <a:ext cx="3692062" cy="1941419"/>
          </a:xfrm>
          <a:prstGeom prst="rect">
            <a:avLst/>
          </a:prstGeom>
        </p:spPr>
      </p:pic>
      <p:sp>
        <p:nvSpPr>
          <p:cNvPr id="6" name="Rectangle 5"/>
          <p:cNvSpPr/>
          <p:nvPr/>
        </p:nvSpPr>
        <p:spPr>
          <a:xfrm>
            <a:off x="7086600" y="4819650"/>
            <a:ext cx="3239820" cy="2000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403879658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Другие настройки поведения объектов</a:t>
            </a:r>
            <a:endParaRPr lang="ru-RU" dirty="0"/>
          </a:p>
        </p:txBody>
      </p:sp>
      <p:sp>
        <p:nvSpPr>
          <p:cNvPr id="3" name="Content Placeholder 2"/>
          <p:cNvSpPr>
            <a:spLocks noGrp="1"/>
          </p:cNvSpPr>
          <p:nvPr>
            <p:ph idx="1"/>
          </p:nvPr>
        </p:nvSpPr>
        <p:spPr/>
        <p:txBody>
          <a:bodyPr/>
          <a:lstStyle/>
          <a:p>
            <a:r>
              <a:rPr lang="ru-RU" dirty="0" smtClean="0"/>
              <a:t>Так же измените скорость объекта </a:t>
            </a:r>
            <a:r>
              <a:rPr lang="ru-RU" b="1" dirty="0" smtClean="0"/>
              <a:t>Bullet</a:t>
            </a:r>
            <a:r>
              <a:rPr lang="ru-RU" dirty="0" smtClean="0"/>
              <a:t> до 600, а </a:t>
            </a:r>
            <a:r>
              <a:rPr lang="ru-RU" b="1" dirty="0" smtClean="0"/>
              <a:t>Fade out time </a:t>
            </a:r>
            <a:r>
              <a:rPr lang="ru-RU" dirty="0" smtClean="0"/>
              <a:t>(Время исчезновения) в режиме </a:t>
            </a:r>
            <a:r>
              <a:rPr lang="ru-RU" b="1" dirty="0" smtClean="0"/>
              <a:t>Fade</a:t>
            </a:r>
            <a:r>
              <a:rPr lang="ru-RU" dirty="0" smtClean="0"/>
              <a:t> объекта </a:t>
            </a:r>
            <a:r>
              <a:rPr lang="ru-RU" b="1" dirty="0" smtClean="0"/>
              <a:t>Explosion</a:t>
            </a:r>
            <a:r>
              <a:rPr lang="ru-RU" dirty="0" smtClean="0"/>
              <a:t> до 0.5 (полсекунды). </a:t>
            </a:r>
            <a:endParaRPr lang="ru-RU" dirty="0"/>
          </a:p>
        </p:txBody>
      </p:sp>
      <p:pic>
        <p:nvPicPr>
          <p:cNvPr id="4" name="Picture 3"/>
          <p:cNvPicPr>
            <a:picLocks noChangeAspect="1"/>
          </p:cNvPicPr>
          <p:nvPr/>
        </p:nvPicPr>
        <p:blipFill>
          <a:blip r:embed="rId2"/>
          <a:stretch>
            <a:fillRect/>
          </a:stretch>
        </p:blipFill>
        <p:spPr>
          <a:xfrm>
            <a:off x="962210" y="3625137"/>
            <a:ext cx="4499707" cy="1946988"/>
          </a:xfrm>
          <a:prstGeom prst="rect">
            <a:avLst/>
          </a:prstGeom>
        </p:spPr>
      </p:pic>
      <p:pic>
        <p:nvPicPr>
          <p:cNvPr id="5" name="Picture 4"/>
          <p:cNvPicPr>
            <a:picLocks noChangeAspect="1"/>
          </p:cNvPicPr>
          <p:nvPr/>
        </p:nvPicPr>
        <p:blipFill>
          <a:blip r:embed="rId3"/>
          <a:stretch>
            <a:fillRect/>
          </a:stretch>
        </p:blipFill>
        <p:spPr>
          <a:xfrm>
            <a:off x="6777852" y="3625137"/>
            <a:ext cx="4575948" cy="1813638"/>
          </a:xfrm>
          <a:prstGeom prst="rect">
            <a:avLst/>
          </a:prstGeom>
        </p:spPr>
      </p:pic>
    </p:spTree>
    <p:extLst>
      <p:ext uri="{BB962C8B-B14F-4D97-AF65-F5344CB8AC3E}">
        <p14:creationId xmlns:p14="http://schemas.microsoft.com/office/powerpoint/2010/main" val="36258220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Создания новых монстров</a:t>
            </a:r>
            <a:endParaRPr lang="ru-RU" dirty="0"/>
          </a:p>
        </p:txBody>
      </p:sp>
      <p:sp>
        <p:nvSpPr>
          <p:cNvPr id="3" name="Content Placeholder 2"/>
          <p:cNvSpPr>
            <a:spLocks noGrp="1"/>
          </p:cNvSpPr>
          <p:nvPr>
            <p:ph idx="1"/>
          </p:nvPr>
        </p:nvSpPr>
        <p:spPr/>
        <p:txBody>
          <a:bodyPr/>
          <a:lstStyle/>
          <a:p>
            <a:r>
              <a:rPr lang="ru-RU" dirty="0" smtClean="0"/>
              <a:t>Удерживая клавишу Ctr, кликните и перетащите объект Monster. Вы заметите, что это создает другой экземпляр. Это просто другой объект вида Monster.</a:t>
            </a:r>
          </a:p>
          <a:p>
            <a:r>
              <a:rPr lang="ru-RU" dirty="0" smtClean="0"/>
              <a:t>Удерживая клавишу Ctr + тащить, создайте 7 или 8 новых монстров.</a:t>
            </a:r>
            <a:endParaRPr lang="ru-RU" dirty="0"/>
          </a:p>
        </p:txBody>
      </p:sp>
      <p:pic>
        <p:nvPicPr>
          <p:cNvPr id="4" name="Picture 3"/>
          <p:cNvPicPr>
            <a:picLocks noChangeAspect="1"/>
          </p:cNvPicPr>
          <p:nvPr/>
        </p:nvPicPr>
        <p:blipFill>
          <a:blip r:embed="rId2"/>
          <a:stretch>
            <a:fillRect/>
          </a:stretch>
        </p:blipFill>
        <p:spPr>
          <a:xfrm>
            <a:off x="3890962" y="3719512"/>
            <a:ext cx="3514725" cy="2828925"/>
          </a:xfrm>
          <a:prstGeom prst="rect">
            <a:avLst/>
          </a:prstGeom>
        </p:spPr>
      </p:pic>
    </p:spTree>
    <p:extLst>
      <p:ext uri="{BB962C8B-B14F-4D97-AF65-F5344CB8AC3E}">
        <p14:creationId xmlns:p14="http://schemas.microsoft.com/office/powerpoint/2010/main" val="18118451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События (1)</a:t>
            </a:r>
            <a:endParaRPr lang="ru-RU" dirty="0"/>
          </a:p>
        </p:txBody>
      </p:sp>
      <p:sp>
        <p:nvSpPr>
          <p:cNvPr id="3" name="Content Placeholder 2"/>
          <p:cNvSpPr>
            <a:spLocks noGrp="1"/>
          </p:cNvSpPr>
          <p:nvPr>
            <p:ph idx="1"/>
          </p:nvPr>
        </p:nvSpPr>
        <p:spPr/>
        <p:txBody>
          <a:bodyPr/>
          <a:lstStyle/>
          <a:p>
            <a:r>
              <a:rPr lang="ru-RU" dirty="0" smtClean="0"/>
              <a:t>Вначале кликните по ярлыку Event sheet 1 (Лист событий) наверху, чтобы перейти в Event sheet editorредактор . </a:t>
            </a:r>
          </a:p>
          <a:p>
            <a:r>
              <a:rPr lang="ru-RU" dirty="0" smtClean="0"/>
              <a:t>Список событий называется Event sheet. </a:t>
            </a:r>
          </a:p>
          <a:p>
            <a:r>
              <a:rPr lang="ru-RU" dirty="0" smtClean="0"/>
              <a:t>Вы можете использовать разные листы событий для разных частей игры или для организации игры. </a:t>
            </a:r>
          </a:p>
          <a:p>
            <a:r>
              <a:rPr lang="ru-RU" dirty="0" smtClean="0"/>
              <a:t>В листы событий также можно «включать» другие листы событий, что позволяет нам заново использовать события на разных уровнях. Но сейчас нам это не понадобится.</a:t>
            </a:r>
            <a:endParaRPr lang="ru-RU" dirty="0"/>
          </a:p>
        </p:txBody>
      </p:sp>
      <p:pic>
        <p:nvPicPr>
          <p:cNvPr id="4" name="Picture 3"/>
          <p:cNvPicPr>
            <a:picLocks noChangeAspect="1"/>
          </p:cNvPicPr>
          <p:nvPr/>
        </p:nvPicPr>
        <p:blipFill>
          <a:blip r:embed="rId2"/>
          <a:stretch>
            <a:fillRect/>
          </a:stretch>
        </p:blipFill>
        <p:spPr>
          <a:xfrm>
            <a:off x="3714750" y="5560802"/>
            <a:ext cx="4533900" cy="751098"/>
          </a:xfrm>
          <a:prstGeom prst="rect">
            <a:avLst/>
          </a:prstGeom>
        </p:spPr>
      </p:pic>
    </p:spTree>
    <p:extLst>
      <p:ext uri="{BB962C8B-B14F-4D97-AF65-F5344CB8AC3E}">
        <p14:creationId xmlns:p14="http://schemas.microsoft.com/office/powerpoint/2010/main" val="1757078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События (2)</a:t>
            </a:r>
            <a:endParaRPr lang="ru-RU" dirty="0"/>
          </a:p>
        </p:txBody>
      </p:sp>
      <p:sp>
        <p:nvSpPr>
          <p:cNvPr id="3" name="Content Placeholder 2"/>
          <p:cNvSpPr>
            <a:spLocks noGrp="1"/>
          </p:cNvSpPr>
          <p:nvPr>
            <p:ph idx="1"/>
          </p:nvPr>
        </p:nvSpPr>
        <p:spPr/>
        <p:txBody>
          <a:bodyPr>
            <a:normAutofit lnSpcReduction="10000"/>
          </a:bodyPr>
          <a:lstStyle/>
          <a:p>
            <a:r>
              <a:rPr lang="ru-RU" dirty="0" smtClean="0"/>
              <a:t>Construct 2 обновляет все на листе событий один раз за тик(tick). </a:t>
            </a:r>
          </a:p>
          <a:p>
            <a:r>
              <a:rPr lang="ru-RU" dirty="0" smtClean="0"/>
              <a:t>Большинство мониторов обновляют экран 60 раз в секунду, поэтому Construct 2 старается подстраиваться под это, чтобы обеспечить лучшее отображение. </a:t>
            </a:r>
          </a:p>
          <a:p>
            <a:r>
              <a:rPr lang="ru-RU" dirty="0" smtClean="0"/>
              <a:t>Это значит, что лист событий в основном обновляется 60 раз в секунду, за чем следует повторная прорисовка экрана. </a:t>
            </a:r>
          </a:p>
          <a:p>
            <a:r>
              <a:rPr lang="ru-RU" dirty="0" smtClean="0"/>
              <a:t>Вот, что такое тик – единица «обновления событий и повторной прорисовки экрана».</a:t>
            </a:r>
          </a:p>
          <a:p>
            <a:r>
              <a:rPr lang="ru-RU" dirty="0" smtClean="0"/>
              <a:t>События происходят сверху вниз, поэтому первыми происходят события наверху.</a:t>
            </a:r>
            <a:endParaRPr lang="ru-RU" dirty="0"/>
          </a:p>
        </p:txBody>
      </p:sp>
    </p:spTree>
    <p:extLst>
      <p:ext uri="{BB962C8B-B14F-4D97-AF65-F5344CB8AC3E}">
        <p14:creationId xmlns:p14="http://schemas.microsoft.com/office/powerpoint/2010/main" val="8684073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endParaRPr lang="ru-RU" dirty="0" smtClean="0"/>
          </a:p>
          <a:p>
            <a:r>
              <a:rPr lang="ru-RU" dirty="0" smtClean="0"/>
              <a:t>Construct 2 — бесплатный, основанный на DirectX9, игровой конструктор для Windows, предназначенный для создания 2D игр. </a:t>
            </a:r>
          </a:p>
          <a:p>
            <a:r>
              <a:rPr lang="ru-RU" dirty="0" smtClean="0"/>
              <a:t>Он использует удобную и простую систему, основанную на событиях.</a:t>
            </a:r>
          </a:p>
          <a:p>
            <a:r>
              <a:rPr lang="ru-RU" dirty="0" smtClean="0"/>
              <a:t>С помощью нее вы можете без труда создавать правила, по которым будет работать ваша игра.</a:t>
            </a:r>
          </a:p>
          <a:p>
            <a:r>
              <a:rPr lang="ru-RU" dirty="0" smtClean="0"/>
              <a:t>Скачать </a:t>
            </a:r>
            <a:r>
              <a:rPr lang="en-US" dirty="0" smtClean="0">
                <a:hlinkClick r:id="rId2"/>
              </a:rPr>
              <a:t>https://www.scirra.com/construct2/releases/r239</a:t>
            </a:r>
            <a:r>
              <a:rPr lang="ru-RU" dirty="0" smtClean="0"/>
              <a:t> </a:t>
            </a:r>
            <a:endParaRPr lang="ru-RU" dirty="0"/>
          </a:p>
        </p:txBody>
      </p:sp>
    </p:spTree>
    <p:extLst>
      <p:ext uri="{BB962C8B-B14F-4D97-AF65-F5344CB8AC3E}">
        <p14:creationId xmlns:p14="http://schemas.microsoft.com/office/powerpoint/2010/main" val="14689709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Условия</a:t>
            </a:r>
            <a:r>
              <a:rPr lang="ru-RU" dirty="0"/>
              <a:t> </a:t>
            </a:r>
            <a:r>
              <a:rPr lang="ru-RU" dirty="0" smtClean="0"/>
              <a:t>и действия</a:t>
            </a:r>
            <a:endParaRPr lang="ru-RU" dirty="0"/>
          </a:p>
        </p:txBody>
      </p:sp>
      <p:sp>
        <p:nvSpPr>
          <p:cNvPr id="3" name="Content Placeholder 2"/>
          <p:cNvSpPr>
            <a:spLocks noGrp="1"/>
          </p:cNvSpPr>
          <p:nvPr>
            <p:ph idx="1"/>
          </p:nvPr>
        </p:nvSpPr>
        <p:spPr/>
        <p:txBody>
          <a:bodyPr/>
          <a:lstStyle/>
          <a:p>
            <a:r>
              <a:rPr lang="ru-RU" dirty="0" smtClean="0"/>
              <a:t>События состоят из условий, которые проверяют соответствие определенным критериям, например «Пробел зажат?». </a:t>
            </a:r>
          </a:p>
          <a:p>
            <a:r>
              <a:rPr lang="ru-RU" dirty="0" smtClean="0"/>
              <a:t>Если все условия соблюдены, происходят все действияв событии, например «Создание объекта пули».</a:t>
            </a:r>
          </a:p>
          <a:p>
            <a:r>
              <a:rPr lang="ru-RU" dirty="0" smtClean="0"/>
              <a:t>Используя эту систему, мы можем создавать сложные функциональные возможности для наших игр и приложений.</a:t>
            </a:r>
            <a:endParaRPr lang="ru-RU" dirty="0"/>
          </a:p>
        </p:txBody>
      </p:sp>
    </p:spTree>
    <p:extLst>
      <p:ext uri="{BB962C8B-B14F-4D97-AF65-F5344CB8AC3E}">
        <p14:creationId xmlns:p14="http://schemas.microsoft.com/office/powerpoint/2010/main" val="181719196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Создание событий для игрока</a:t>
            </a:r>
            <a:endParaRPr lang="ru-RU" dirty="0"/>
          </a:p>
        </p:txBody>
      </p:sp>
      <p:sp>
        <p:nvSpPr>
          <p:cNvPr id="3" name="Content Placeholder 2"/>
          <p:cNvSpPr>
            <a:spLocks noGrp="1"/>
          </p:cNvSpPr>
          <p:nvPr>
            <p:ph idx="1"/>
          </p:nvPr>
        </p:nvSpPr>
        <p:spPr/>
        <p:txBody>
          <a:bodyPr/>
          <a:lstStyle/>
          <a:p>
            <a:r>
              <a:rPr lang="ru-RU" dirty="0" smtClean="0"/>
              <a:t>Мы хотим, чтобы игрок всегда смотрел по направлению мыши. </a:t>
            </a:r>
          </a:p>
          <a:p>
            <a:r>
              <a:rPr lang="ru-RU" dirty="0" smtClean="0"/>
              <a:t>Давайте начнем создавать это событие. Кликните два раза на листке событий. Это поможет нам добавить </a:t>
            </a:r>
            <a:r>
              <a:rPr lang="ru-RU" b="1" dirty="0" smtClean="0"/>
              <a:t>условие</a:t>
            </a:r>
            <a:r>
              <a:rPr lang="ru-RU" dirty="0" smtClean="0"/>
              <a:t> для нового события.</a:t>
            </a:r>
          </a:p>
          <a:p>
            <a:r>
              <a:rPr lang="ru-RU" dirty="0" smtClean="0"/>
              <a:t>Разные объекты имеют разные условия и действия в зависимости от того, что они могут делать. Существует также </a:t>
            </a:r>
            <a:r>
              <a:rPr lang="ru-RU" b="1" dirty="0" smtClean="0"/>
              <a:t>System object</a:t>
            </a:r>
            <a:r>
              <a:rPr lang="ru-RU" dirty="0" smtClean="0"/>
              <a:t> (объект системы), который представляет собой встроенную функцию Construct 2. </a:t>
            </a:r>
          </a:p>
          <a:p>
            <a:r>
              <a:rPr lang="ru-RU" b="1" dirty="0" smtClean="0"/>
              <a:t>Два раза</a:t>
            </a:r>
            <a:r>
              <a:rPr lang="ru-RU" dirty="0" smtClean="0"/>
              <a:t> кликните по System object, как показано на рисунке. В диалоговом окне будут показаны все условия объекта System. </a:t>
            </a:r>
            <a:endParaRPr lang="ru-RU" b="1" dirty="0"/>
          </a:p>
        </p:txBody>
      </p:sp>
    </p:spTree>
    <p:extLst>
      <p:ext uri="{BB962C8B-B14F-4D97-AF65-F5344CB8AC3E}">
        <p14:creationId xmlns:p14="http://schemas.microsoft.com/office/powerpoint/2010/main" val="35496721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Системные события</a:t>
            </a:r>
            <a:endParaRPr lang="ru-RU" dirty="0"/>
          </a:p>
        </p:txBody>
      </p:sp>
      <p:pic>
        <p:nvPicPr>
          <p:cNvPr id="6" name="Content Placeholder 5"/>
          <p:cNvPicPr>
            <a:picLocks noGrp="1" noChangeAspect="1"/>
          </p:cNvPicPr>
          <p:nvPr>
            <p:ph idx="1"/>
          </p:nvPr>
        </p:nvPicPr>
        <p:blipFill>
          <a:blip r:embed="rId2"/>
          <a:stretch>
            <a:fillRect/>
          </a:stretch>
        </p:blipFill>
        <p:spPr>
          <a:xfrm>
            <a:off x="6563493" y="1959480"/>
            <a:ext cx="5122914" cy="4351338"/>
          </a:xfrm>
          <a:prstGeom prst="rect">
            <a:avLst/>
          </a:prstGeom>
        </p:spPr>
      </p:pic>
      <p:pic>
        <p:nvPicPr>
          <p:cNvPr id="5" name="Picture 4"/>
          <p:cNvPicPr>
            <a:picLocks noChangeAspect="1"/>
          </p:cNvPicPr>
          <p:nvPr/>
        </p:nvPicPr>
        <p:blipFill>
          <a:blip r:embed="rId3"/>
          <a:stretch>
            <a:fillRect/>
          </a:stretch>
        </p:blipFill>
        <p:spPr>
          <a:xfrm>
            <a:off x="748052" y="1825625"/>
            <a:ext cx="5438095" cy="4619048"/>
          </a:xfrm>
          <a:prstGeom prst="rect">
            <a:avLst/>
          </a:prstGeom>
        </p:spPr>
      </p:pic>
    </p:spTree>
    <p:extLst>
      <p:ext uri="{BB962C8B-B14F-4D97-AF65-F5344CB8AC3E}">
        <p14:creationId xmlns:p14="http://schemas.microsoft.com/office/powerpoint/2010/main" val="204174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Добавление условий</a:t>
            </a:r>
            <a:endParaRPr lang="ru-RU" dirty="0"/>
          </a:p>
        </p:txBody>
      </p:sp>
      <p:sp>
        <p:nvSpPr>
          <p:cNvPr id="3" name="Content Placeholder 2"/>
          <p:cNvSpPr>
            <a:spLocks noGrp="1"/>
          </p:cNvSpPr>
          <p:nvPr>
            <p:ph idx="1"/>
          </p:nvPr>
        </p:nvSpPr>
        <p:spPr/>
        <p:txBody>
          <a:bodyPr>
            <a:normAutofit fontScale="92500" lnSpcReduction="10000"/>
          </a:bodyPr>
          <a:lstStyle/>
          <a:p>
            <a:r>
              <a:rPr lang="ru-RU" dirty="0" smtClean="0"/>
              <a:t>Кликните два раза по условию Every tick (всегда), чтобы вставить его. Диалоговое окно закроется, и будет создано событие без действий. Оно должно выглядеть следующим образом:</a:t>
            </a:r>
          </a:p>
          <a:p>
            <a:endParaRPr lang="ru-RU" dirty="0"/>
          </a:p>
          <a:p>
            <a:endParaRPr lang="ru-RU" dirty="0" smtClean="0"/>
          </a:p>
          <a:p>
            <a:endParaRPr lang="ru-RU" dirty="0"/>
          </a:p>
          <a:p>
            <a:r>
              <a:rPr lang="ru-RU" dirty="0" smtClean="0"/>
              <a:t>Теперь мы хотим добавить действие, чтобы игрок смотрел на мышь. Кликните линк </a:t>
            </a:r>
            <a:r>
              <a:rPr lang="ru-RU" i="1" dirty="0" smtClean="0"/>
              <a:t>Add action</a:t>
            </a:r>
            <a:r>
              <a:rPr lang="ru-RU" dirty="0" smtClean="0"/>
              <a:t> справа от события. (Убедитесь, что вы нажимаете линк </a:t>
            </a:r>
            <a:r>
              <a:rPr lang="ru-RU" i="1" dirty="0" smtClean="0"/>
              <a:t>Add action</a:t>
            </a:r>
            <a:r>
              <a:rPr lang="ru-RU" dirty="0" smtClean="0"/>
              <a:t>, а </a:t>
            </a:r>
            <a:r>
              <a:rPr lang="ru-RU" b="1" dirty="0" smtClean="0"/>
              <a:t>не</a:t>
            </a:r>
            <a:r>
              <a:rPr lang="ru-RU" dirty="0" smtClean="0"/>
              <a:t> </a:t>
            </a:r>
            <a:r>
              <a:rPr lang="ru-RU" i="1" dirty="0" smtClean="0"/>
              <a:t>Add event</a:t>
            </a:r>
            <a:r>
              <a:rPr lang="ru-RU" dirty="0" smtClean="0"/>
              <a:t> под ним, поскольку он добавит новое событие). Появится диалоговое окно Add Action (Добавить действие):</a:t>
            </a:r>
          </a:p>
        </p:txBody>
      </p:sp>
      <p:pic>
        <p:nvPicPr>
          <p:cNvPr id="4" name="Picture 3"/>
          <p:cNvPicPr>
            <a:picLocks noChangeAspect="1"/>
          </p:cNvPicPr>
          <p:nvPr/>
        </p:nvPicPr>
        <p:blipFill>
          <a:blip r:embed="rId2"/>
          <a:stretch>
            <a:fillRect/>
          </a:stretch>
        </p:blipFill>
        <p:spPr>
          <a:xfrm>
            <a:off x="977047" y="3132283"/>
            <a:ext cx="10662503" cy="1001498"/>
          </a:xfrm>
          <a:prstGeom prst="rect">
            <a:avLst/>
          </a:prstGeom>
        </p:spPr>
      </p:pic>
    </p:spTree>
    <p:extLst>
      <p:ext uri="{BB962C8B-B14F-4D97-AF65-F5344CB8AC3E}">
        <p14:creationId xmlns:p14="http://schemas.microsoft.com/office/powerpoint/2010/main" val="80381549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Добавление объекта </a:t>
            </a:r>
            <a:r>
              <a:rPr lang="en-US" dirty="0" smtClean="0"/>
              <a:t>Mouse</a:t>
            </a:r>
            <a:endParaRPr lang="ru-RU" dirty="0"/>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2952750" y="1414037"/>
            <a:ext cx="6666932" cy="5443963"/>
          </a:xfrm>
          <a:prstGeom prst="rect">
            <a:avLst/>
          </a:prstGeom>
        </p:spPr>
      </p:pic>
    </p:spTree>
    <p:extLst>
      <p:ext uri="{BB962C8B-B14F-4D97-AF65-F5344CB8AC3E}">
        <p14:creationId xmlns:p14="http://schemas.microsoft.com/office/powerpoint/2010/main" val="11219532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Добавление действий</a:t>
            </a:r>
            <a:endParaRPr lang="ru-RU" dirty="0"/>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477610" y="1825625"/>
            <a:ext cx="5438095" cy="4619048"/>
          </a:xfrm>
          <a:prstGeom prst="rect">
            <a:avLst/>
          </a:prstGeom>
        </p:spPr>
      </p:pic>
      <p:pic>
        <p:nvPicPr>
          <p:cNvPr id="5" name="Picture 4"/>
          <p:cNvPicPr>
            <a:picLocks noChangeAspect="1"/>
          </p:cNvPicPr>
          <p:nvPr/>
        </p:nvPicPr>
        <p:blipFill>
          <a:blip r:embed="rId3"/>
          <a:stretch>
            <a:fillRect/>
          </a:stretch>
        </p:blipFill>
        <p:spPr>
          <a:xfrm>
            <a:off x="6415427" y="1825625"/>
            <a:ext cx="5438095" cy="4619048"/>
          </a:xfrm>
          <a:prstGeom prst="rect">
            <a:avLst/>
          </a:prstGeom>
        </p:spPr>
      </p:pic>
      <p:pic>
        <p:nvPicPr>
          <p:cNvPr id="6" name="Picture 5"/>
          <p:cNvPicPr>
            <a:picLocks noChangeAspect="1"/>
          </p:cNvPicPr>
          <p:nvPr/>
        </p:nvPicPr>
        <p:blipFill>
          <a:blip r:embed="rId4"/>
          <a:stretch>
            <a:fillRect/>
          </a:stretch>
        </p:blipFill>
        <p:spPr>
          <a:xfrm>
            <a:off x="1676295" y="2476724"/>
            <a:ext cx="9200000" cy="3580952"/>
          </a:xfrm>
          <a:prstGeom prst="rect">
            <a:avLst/>
          </a:prstGeom>
        </p:spPr>
      </p:pic>
      <p:pic>
        <p:nvPicPr>
          <p:cNvPr id="7" name="Picture 6"/>
          <p:cNvPicPr>
            <a:picLocks noChangeAspect="1"/>
          </p:cNvPicPr>
          <p:nvPr/>
        </p:nvPicPr>
        <p:blipFill>
          <a:blip r:embed="rId5"/>
          <a:stretch>
            <a:fillRect/>
          </a:stretch>
        </p:blipFill>
        <p:spPr>
          <a:xfrm>
            <a:off x="3853800" y="3193750"/>
            <a:ext cx="4123809" cy="2028571"/>
          </a:xfrm>
          <a:prstGeom prst="rect">
            <a:avLst/>
          </a:prstGeom>
        </p:spPr>
      </p:pic>
    </p:spTree>
    <p:extLst>
      <p:ext uri="{BB962C8B-B14F-4D97-AF65-F5344CB8AC3E}">
        <p14:creationId xmlns:p14="http://schemas.microsoft.com/office/powerpoint/2010/main" val="3762617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arn(inVertic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Событие выстрела игрока</a:t>
            </a:r>
            <a:endParaRPr lang="ru-RU" dirty="0"/>
          </a:p>
        </p:txBody>
      </p:sp>
      <p:sp>
        <p:nvSpPr>
          <p:cNvPr id="3" name="Content Placeholder 2"/>
          <p:cNvSpPr>
            <a:spLocks noGrp="1"/>
          </p:cNvSpPr>
          <p:nvPr>
            <p:ph idx="1"/>
          </p:nvPr>
        </p:nvSpPr>
        <p:spPr>
          <a:xfrm>
            <a:off x="838200" y="2355851"/>
            <a:ext cx="10515600" cy="4351338"/>
          </a:xfrm>
        </p:spPr>
        <p:txBody>
          <a:bodyPr/>
          <a:lstStyle/>
          <a:p>
            <a:r>
              <a:rPr lang="ru-RU" dirty="0" smtClean="0"/>
              <a:t>Если вы запустите игру, вы заметите, что пули стреляют из тела игрока, а не из пистолета. </a:t>
            </a:r>
          </a:p>
          <a:p>
            <a:r>
              <a:rPr lang="ru-RU" dirty="0" smtClean="0"/>
              <a:t>Давайте исправим это, поместив </a:t>
            </a:r>
            <a:r>
              <a:rPr lang="ru-RU" b="1" dirty="0" smtClean="0"/>
              <a:t>image point</a:t>
            </a:r>
            <a:r>
              <a:rPr lang="ru-RU" dirty="0" smtClean="0"/>
              <a:t> на конце пистолета. (Image point (точка изображения) – это точка на изображении, из которого вы можете выбрасывать объекты).</a:t>
            </a:r>
          </a:p>
          <a:p>
            <a:r>
              <a:rPr lang="ru-RU" dirty="0" smtClean="0"/>
              <a:t>Кликните </a:t>
            </a:r>
            <a:r>
              <a:rPr lang="ru-RU" b="1" dirty="0" smtClean="0"/>
              <a:t>правой кнопкой</a:t>
            </a:r>
            <a:r>
              <a:rPr lang="ru-RU" dirty="0" smtClean="0"/>
              <a:t> мыши по игроку на проекте или панели объектов и выберите </a:t>
            </a:r>
            <a:r>
              <a:rPr lang="ru-RU" b="1" dirty="0" smtClean="0"/>
              <a:t>Edit animations</a:t>
            </a:r>
            <a:r>
              <a:rPr lang="ru-RU" dirty="0" smtClean="0"/>
              <a:t>.</a:t>
            </a:r>
            <a:endParaRPr lang="ru-RU" dirty="0"/>
          </a:p>
        </p:txBody>
      </p:sp>
      <p:pic>
        <p:nvPicPr>
          <p:cNvPr id="4" name="Picture 3"/>
          <p:cNvPicPr>
            <a:picLocks noChangeAspect="1"/>
          </p:cNvPicPr>
          <p:nvPr/>
        </p:nvPicPr>
        <p:blipFill>
          <a:blip r:embed="rId2"/>
          <a:stretch>
            <a:fillRect/>
          </a:stretch>
        </p:blipFill>
        <p:spPr>
          <a:xfrm>
            <a:off x="1547812" y="1690688"/>
            <a:ext cx="8585243" cy="665163"/>
          </a:xfrm>
          <a:prstGeom prst="rect">
            <a:avLst/>
          </a:prstGeom>
        </p:spPr>
      </p:pic>
      <p:pic>
        <p:nvPicPr>
          <p:cNvPr id="5" name="Picture 4"/>
          <p:cNvPicPr>
            <a:picLocks noChangeAspect="1"/>
          </p:cNvPicPr>
          <p:nvPr/>
        </p:nvPicPr>
        <p:blipFill>
          <a:blip r:embed="rId3"/>
          <a:stretch>
            <a:fillRect/>
          </a:stretch>
        </p:blipFill>
        <p:spPr>
          <a:xfrm>
            <a:off x="8329612" y="5119687"/>
            <a:ext cx="2143125" cy="1952625"/>
          </a:xfrm>
          <a:prstGeom prst="rect">
            <a:avLst/>
          </a:prstGeom>
        </p:spPr>
      </p:pic>
    </p:spTree>
    <p:extLst>
      <p:ext uri="{BB962C8B-B14F-4D97-AF65-F5344CB8AC3E}">
        <p14:creationId xmlns:p14="http://schemas.microsoft.com/office/powerpoint/2010/main" val="21190103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Добавление точки изображения (1)</a:t>
            </a:r>
            <a:endParaRPr lang="ru-RU" dirty="0"/>
          </a:p>
        </p:txBody>
      </p:sp>
      <p:sp>
        <p:nvSpPr>
          <p:cNvPr id="3" name="Content Placeholder 2"/>
          <p:cNvSpPr>
            <a:spLocks noGrp="1"/>
          </p:cNvSpPr>
          <p:nvPr>
            <p:ph idx="1"/>
          </p:nvPr>
        </p:nvSpPr>
        <p:spPr/>
        <p:txBody>
          <a:bodyPr/>
          <a:lstStyle/>
          <a:p>
            <a:r>
              <a:rPr lang="ru-RU" dirty="0" smtClean="0"/>
              <a:t>Появится редактор изображения. Кликните по инструменту origin and image points (источник и точки изображения):</a:t>
            </a:r>
          </a:p>
          <a:p>
            <a:endParaRPr lang="ru-RU" dirty="0"/>
          </a:p>
          <a:p>
            <a:endParaRPr lang="ru-RU" dirty="0" smtClean="0"/>
          </a:p>
          <a:p>
            <a:r>
              <a:rPr lang="ru-RU" dirty="0" smtClean="0"/>
              <a:t>…и откроется диалоговое окно image points:</a:t>
            </a:r>
            <a:endParaRPr lang="ru-RU" dirty="0"/>
          </a:p>
          <a:p>
            <a:endParaRPr lang="ru-RU" dirty="0"/>
          </a:p>
        </p:txBody>
      </p:sp>
      <p:pic>
        <p:nvPicPr>
          <p:cNvPr id="4" name="Picture 3"/>
          <p:cNvPicPr>
            <a:picLocks noChangeAspect="1"/>
          </p:cNvPicPr>
          <p:nvPr/>
        </p:nvPicPr>
        <p:blipFill>
          <a:blip r:embed="rId2"/>
          <a:stretch>
            <a:fillRect/>
          </a:stretch>
        </p:blipFill>
        <p:spPr>
          <a:xfrm>
            <a:off x="4724399" y="2957512"/>
            <a:ext cx="2771777" cy="757238"/>
          </a:xfrm>
          <a:prstGeom prst="rect">
            <a:avLst/>
          </a:prstGeom>
        </p:spPr>
      </p:pic>
      <p:pic>
        <p:nvPicPr>
          <p:cNvPr id="5" name="Picture 4"/>
          <p:cNvPicPr>
            <a:picLocks noChangeAspect="1"/>
          </p:cNvPicPr>
          <p:nvPr/>
        </p:nvPicPr>
        <p:blipFill>
          <a:blip r:embed="rId3"/>
          <a:stretch>
            <a:fillRect/>
          </a:stretch>
        </p:blipFill>
        <p:spPr>
          <a:xfrm>
            <a:off x="5172075" y="4405312"/>
            <a:ext cx="1714500" cy="2085975"/>
          </a:xfrm>
          <a:prstGeom prst="rect">
            <a:avLst/>
          </a:prstGeom>
        </p:spPr>
      </p:pic>
    </p:spTree>
    <p:extLst>
      <p:ext uri="{BB962C8B-B14F-4D97-AF65-F5344CB8AC3E}">
        <p14:creationId xmlns:p14="http://schemas.microsoft.com/office/powerpoint/2010/main" val="12210536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Добавление точки изображения (2)</a:t>
            </a:r>
            <a:endParaRPr lang="ru-RU" dirty="0"/>
          </a:p>
        </p:txBody>
      </p:sp>
      <p:sp>
        <p:nvSpPr>
          <p:cNvPr id="3" name="Content Placeholder 2"/>
          <p:cNvSpPr>
            <a:spLocks noGrp="1"/>
          </p:cNvSpPr>
          <p:nvPr>
            <p:ph idx="1"/>
          </p:nvPr>
        </p:nvSpPr>
        <p:spPr/>
        <p:txBody>
          <a:bodyPr/>
          <a:lstStyle/>
          <a:p>
            <a:r>
              <a:rPr lang="ru-RU" dirty="0" smtClean="0"/>
              <a:t>Обратите внимание, что центр объекта появляется в виде красной точки. Это «горячая точка» или «точка вращения» объекта. Если вы вращаете объект, он крутится вокруг центра. Мы хотим добавить еще одну точку для пистолета, поэтому кликните зеленую кнопку add. Появится синяя точка – это наша новая точка изображения. Кликните левой кнопкой мыши на краю пистолета, чтобы разместить там точку изображения:</a:t>
            </a:r>
            <a:endParaRPr lang="ru-RU" dirty="0"/>
          </a:p>
        </p:txBody>
      </p:sp>
      <p:pic>
        <p:nvPicPr>
          <p:cNvPr id="4" name="Picture 3"/>
          <p:cNvPicPr>
            <a:picLocks noChangeAspect="1"/>
          </p:cNvPicPr>
          <p:nvPr/>
        </p:nvPicPr>
        <p:blipFill>
          <a:blip r:embed="rId2"/>
          <a:stretch>
            <a:fillRect/>
          </a:stretch>
        </p:blipFill>
        <p:spPr>
          <a:xfrm>
            <a:off x="5295900" y="5006975"/>
            <a:ext cx="1600200" cy="1304925"/>
          </a:xfrm>
          <a:prstGeom prst="rect">
            <a:avLst/>
          </a:prstGeom>
        </p:spPr>
      </p:pic>
    </p:spTree>
    <p:extLst>
      <p:ext uri="{BB962C8B-B14F-4D97-AF65-F5344CB8AC3E}">
        <p14:creationId xmlns:p14="http://schemas.microsoft.com/office/powerpoint/2010/main" val="2305841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Установить точку порождения пуль</a:t>
            </a:r>
            <a:endParaRPr lang="ru-RU" dirty="0"/>
          </a:p>
        </p:txBody>
      </p:sp>
      <p:pic>
        <p:nvPicPr>
          <p:cNvPr id="4" name="Content Placeholder 3"/>
          <p:cNvPicPr>
            <a:picLocks noGrp="1" noChangeAspect="1"/>
          </p:cNvPicPr>
          <p:nvPr>
            <p:ph idx="1"/>
          </p:nvPr>
        </p:nvPicPr>
        <p:blipFill>
          <a:blip r:embed="rId2"/>
          <a:stretch>
            <a:fillRect/>
          </a:stretch>
        </p:blipFill>
        <p:spPr>
          <a:xfrm>
            <a:off x="2657475" y="2828925"/>
            <a:ext cx="7352076" cy="581819"/>
          </a:xfrm>
          <a:prstGeom prst="rect">
            <a:avLst/>
          </a:prstGeom>
        </p:spPr>
      </p:pic>
    </p:spTree>
    <p:extLst>
      <p:ext uri="{BB962C8B-B14F-4D97-AF65-F5344CB8AC3E}">
        <p14:creationId xmlns:p14="http://schemas.microsoft.com/office/powerpoint/2010/main" val="34394633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Создание проекта</a:t>
            </a:r>
            <a:endParaRPr lang="ru-RU" dirty="0"/>
          </a:p>
        </p:txBody>
      </p:sp>
      <p:sp>
        <p:nvSpPr>
          <p:cNvPr id="3" name="Content Placeholder 2"/>
          <p:cNvSpPr>
            <a:spLocks noGrp="1"/>
          </p:cNvSpPr>
          <p:nvPr>
            <p:ph idx="1"/>
          </p:nvPr>
        </p:nvSpPr>
        <p:spPr/>
        <p:txBody>
          <a:bodyPr/>
          <a:lstStyle/>
          <a:p>
            <a:endParaRPr lang="ru-RU"/>
          </a:p>
        </p:txBody>
      </p:sp>
      <p:pic>
        <p:nvPicPr>
          <p:cNvPr id="6" name="Picture 5"/>
          <p:cNvPicPr>
            <a:picLocks noChangeAspect="1"/>
          </p:cNvPicPr>
          <p:nvPr/>
        </p:nvPicPr>
        <p:blipFill rotWithShape="1">
          <a:blip r:embed="rId2"/>
          <a:srcRect b="3974"/>
          <a:stretch/>
        </p:blipFill>
        <p:spPr>
          <a:xfrm>
            <a:off x="1381124" y="1661679"/>
            <a:ext cx="9620251" cy="5196321"/>
          </a:xfrm>
          <a:prstGeom prst="rect">
            <a:avLst/>
          </a:prstGeom>
        </p:spPr>
      </p:pic>
      <p:pic>
        <p:nvPicPr>
          <p:cNvPr id="7" name="Picture 6"/>
          <p:cNvPicPr>
            <a:picLocks noChangeAspect="1"/>
          </p:cNvPicPr>
          <p:nvPr/>
        </p:nvPicPr>
        <p:blipFill rotWithShape="1">
          <a:blip r:embed="rId3"/>
          <a:srcRect l="36401" t="27706" r="38595" b="26596"/>
          <a:stretch/>
        </p:blipFill>
        <p:spPr>
          <a:xfrm>
            <a:off x="4948270" y="2857499"/>
            <a:ext cx="2539846" cy="2611057"/>
          </a:xfrm>
          <a:prstGeom prst="rect">
            <a:avLst/>
          </a:prstGeom>
        </p:spPr>
      </p:pic>
    </p:spTree>
    <p:extLst>
      <p:ext uri="{BB962C8B-B14F-4D97-AF65-F5344CB8AC3E}">
        <p14:creationId xmlns:p14="http://schemas.microsoft.com/office/powerpoint/2010/main" val="1399347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Событие уничтожения монстров</a:t>
            </a:r>
            <a:endParaRPr lang="ru-RU" dirty="0"/>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1724474" y="3145971"/>
            <a:ext cx="9429301" cy="1197372"/>
          </a:xfrm>
          <a:prstGeom prst="rect">
            <a:avLst/>
          </a:prstGeom>
        </p:spPr>
      </p:pic>
    </p:spTree>
    <p:extLst>
      <p:ext uri="{BB962C8B-B14F-4D97-AF65-F5344CB8AC3E}">
        <p14:creationId xmlns:p14="http://schemas.microsoft.com/office/powerpoint/2010/main" val="247304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Эффект взрыва</a:t>
            </a:r>
            <a:endParaRPr lang="ru-RU" dirty="0"/>
          </a:p>
        </p:txBody>
      </p:sp>
      <p:sp>
        <p:nvSpPr>
          <p:cNvPr id="3" name="Content Placeholder 2"/>
          <p:cNvSpPr>
            <a:spLocks noGrp="1"/>
          </p:cNvSpPr>
          <p:nvPr>
            <p:ph idx="1"/>
          </p:nvPr>
        </p:nvSpPr>
        <p:spPr/>
        <p:txBody>
          <a:bodyPr/>
          <a:lstStyle/>
          <a:p>
            <a:r>
              <a:rPr lang="ru-RU" dirty="0" smtClean="0"/>
              <a:t>Запустите игру и попробуйте стрелять в монстра. Ой! Взрыв имеет большую черную границу!</a:t>
            </a:r>
          </a:p>
          <a:p>
            <a:endParaRPr lang="ru-RU" dirty="0"/>
          </a:p>
          <a:p>
            <a:endParaRPr lang="ru-RU" dirty="0" smtClean="0"/>
          </a:p>
          <a:p>
            <a:endParaRPr lang="ru-RU" dirty="0"/>
          </a:p>
          <a:p>
            <a:endParaRPr lang="ru-RU" dirty="0" smtClean="0"/>
          </a:p>
          <a:p>
            <a:endParaRPr lang="ru-RU" dirty="0"/>
          </a:p>
          <a:p>
            <a:r>
              <a:rPr lang="ru-RU" dirty="0" smtClean="0"/>
              <a:t>Внизу панели </a:t>
            </a:r>
            <a:r>
              <a:rPr lang="en-US" b="1" dirty="0" smtClean="0"/>
              <a:t>Properties</a:t>
            </a:r>
            <a:r>
              <a:rPr lang="ru-RU" dirty="0" smtClean="0"/>
              <a:t> установите настройки </a:t>
            </a:r>
            <a:r>
              <a:rPr lang="ru-RU" b="1" dirty="0" smtClean="0"/>
              <a:t>Blend mode</a:t>
            </a:r>
            <a:r>
              <a:rPr lang="ru-RU" b="1" i="1" dirty="0" smtClean="0"/>
              <a:t> в режим </a:t>
            </a:r>
            <a:r>
              <a:rPr lang="ru-RU" dirty="0" smtClean="0"/>
              <a:t>Additive*. Теперь попробуйте запустить игру снова.</a:t>
            </a:r>
            <a:endParaRPr lang="ru-RU" dirty="0"/>
          </a:p>
        </p:txBody>
      </p:sp>
      <p:pic>
        <p:nvPicPr>
          <p:cNvPr id="4" name="Picture 3"/>
          <p:cNvPicPr>
            <a:picLocks noChangeAspect="1"/>
          </p:cNvPicPr>
          <p:nvPr/>
        </p:nvPicPr>
        <p:blipFill>
          <a:blip r:embed="rId2"/>
          <a:stretch>
            <a:fillRect/>
          </a:stretch>
        </p:blipFill>
        <p:spPr>
          <a:xfrm>
            <a:off x="4762500" y="2914650"/>
            <a:ext cx="2095500" cy="1828800"/>
          </a:xfrm>
          <a:prstGeom prst="rect">
            <a:avLst/>
          </a:prstGeom>
        </p:spPr>
      </p:pic>
    </p:spTree>
    <p:extLst>
      <p:ext uri="{BB962C8B-B14F-4D97-AF65-F5344CB8AC3E}">
        <p14:creationId xmlns:p14="http://schemas.microsoft.com/office/powerpoint/2010/main" val="40411401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Добавление </a:t>
            </a:r>
            <a:r>
              <a:rPr lang="en-US" dirty="0" smtClean="0"/>
              <a:t>AI </a:t>
            </a:r>
            <a:r>
              <a:rPr lang="ru-RU" dirty="0" smtClean="0"/>
              <a:t>для монстров</a:t>
            </a:r>
            <a:endParaRPr lang="ru-RU" dirty="0"/>
          </a:p>
        </p:txBody>
      </p:sp>
      <p:sp>
        <p:nvSpPr>
          <p:cNvPr id="3" name="Content Placeholder 2"/>
          <p:cNvSpPr>
            <a:spLocks noGrp="1"/>
          </p:cNvSpPr>
          <p:nvPr>
            <p:ph idx="1"/>
          </p:nvPr>
        </p:nvSpPr>
        <p:spPr/>
        <p:txBody>
          <a:bodyPr/>
          <a:lstStyle/>
          <a:p>
            <a:endParaRPr lang="ru-RU" dirty="0"/>
          </a:p>
        </p:txBody>
      </p:sp>
      <p:pic>
        <p:nvPicPr>
          <p:cNvPr id="4" name="Picture 3"/>
          <p:cNvPicPr>
            <a:picLocks noChangeAspect="1"/>
          </p:cNvPicPr>
          <p:nvPr/>
        </p:nvPicPr>
        <p:blipFill>
          <a:blip r:embed="rId2"/>
          <a:stretch>
            <a:fillRect/>
          </a:stretch>
        </p:blipFill>
        <p:spPr>
          <a:xfrm>
            <a:off x="1781518" y="2809875"/>
            <a:ext cx="7975499" cy="1614418"/>
          </a:xfrm>
          <a:prstGeom prst="rect">
            <a:avLst/>
          </a:prstGeom>
        </p:spPr>
      </p:pic>
    </p:spTree>
    <p:extLst>
      <p:ext uri="{BB962C8B-B14F-4D97-AF65-F5344CB8AC3E}">
        <p14:creationId xmlns:p14="http://schemas.microsoft.com/office/powerpoint/2010/main" val="37134366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Переменные </a:t>
            </a:r>
            <a:endParaRPr lang="ru-RU" dirty="0"/>
          </a:p>
        </p:txBody>
      </p:sp>
      <p:sp>
        <p:nvSpPr>
          <p:cNvPr id="3" name="Content Placeholder 2"/>
          <p:cNvSpPr>
            <a:spLocks noGrp="1"/>
          </p:cNvSpPr>
          <p:nvPr>
            <p:ph idx="1"/>
          </p:nvPr>
        </p:nvSpPr>
        <p:spPr/>
        <p:txBody>
          <a:bodyPr/>
          <a:lstStyle/>
          <a:p>
            <a:r>
              <a:rPr lang="ru-RU" dirty="0" smtClean="0"/>
              <a:t>Переменные позволяют каждому монстру иметь собственное значение здоровья. Переменная – это просто значение, которое может меняться. Они хранятся в разных местах для каждой ситуации, поэтому называются переменными.</a:t>
            </a:r>
          </a:p>
          <a:p>
            <a:r>
              <a:rPr lang="ru-RU" dirty="0" smtClean="0"/>
              <a:t>Давайте добавим переменную health (здоровье) для нашего монстра. Кликните по монстру на панели проектов или панели объектов. Как вариант, вы можете переключиться обратно на план и выбрать объект монстр. Откроются свойства монстра на панели свойств. Кликните Add/edit на Edit variables.</a:t>
            </a:r>
            <a:endParaRPr lang="ru-RU" dirty="0"/>
          </a:p>
        </p:txBody>
      </p:sp>
    </p:spTree>
    <p:extLst>
      <p:ext uri="{BB962C8B-B14F-4D97-AF65-F5344CB8AC3E}">
        <p14:creationId xmlns:p14="http://schemas.microsoft.com/office/powerpoint/2010/main" val="41264332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Здоровье монстра (1)</a:t>
            </a:r>
            <a:endParaRPr lang="ru-RU" dirty="0"/>
          </a:p>
        </p:txBody>
      </p:sp>
      <p:sp>
        <p:nvSpPr>
          <p:cNvPr id="3" name="Content Placeholder 2"/>
          <p:cNvSpPr>
            <a:spLocks noGrp="1"/>
          </p:cNvSpPr>
          <p:nvPr>
            <p:ph idx="1"/>
          </p:nvPr>
        </p:nvSpPr>
        <p:spPr/>
        <p:txBody>
          <a:bodyPr>
            <a:normAutofit lnSpcReduction="10000"/>
          </a:bodyPr>
          <a:lstStyle/>
          <a:p>
            <a:endParaRPr lang="ru-RU" dirty="0" smtClean="0"/>
          </a:p>
          <a:p>
            <a:endParaRPr lang="ru-RU" dirty="0"/>
          </a:p>
          <a:p>
            <a:endParaRPr lang="ru-RU" dirty="0" smtClean="0"/>
          </a:p>
          <a:p>
            <a:endParaRPr lang="ru-RU" dirty="0"/>
          </a:p>
          <a:p>
            <a:endParaRPr lang="ru-RU" dirty="0" smtClean="0"/>
          </a:p>
          <a:p>
            <a:r>
              <a:rPr lang="ru-RU" dirty="0" smtClean="0"/>
              <a:t>Появится окно Instance Variables. Оно похоже на диалоговое окно Behaviors (Режимов), которое мы видели ранее, но в данном окне вы можете изменять переменные ситуации для объекта. Кликните по зеленой кнопке Add, чтобы добавить новую переменную.</a:t>
            </a:r>
            <a:endParaRPr lang="ru-RU" dirty="0"/>
          </a:p>
        </p:txBody>
      </p:sp>
      <p:pic>
        <p:nvPicPr>
          <p:cNvPr id="4" name="Picture 3"/>
          <p:cNvPicPr>
            <a:picLocks noChangeAspect="1"/>
          </p:cNvPicPr>
          <p:nvPr/>
        </p:nvPicPr>
        <p:blipFill>
          <a:blip r:embed="rId2"/>
          <a:stretch>
            <a:fillRect/>
          </a:stretch>
        </p:blipFill>
        <p:spPr>
          <a:xfrm>
            <a:off x="2924174" y="1825625"/>
            <a:ext cx="5916861" cy="2119312"/>
          </a:xfrm>
          <a:prstGeom prst="rect">
            <a:avLst/>
          </a:prstGeom>
        </p:spPr>
      </p:pic>
    </p:spTree>
    <p:extLst>
      <p:ext uri="{BB962C8B-B14F-4D97-AF65-F5344CB8AC3E}">
        <p14:creationId xmlns:p14="http://schemas.microsoft.com/office/powerpoint/2010/main" val="18284295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Здоровье монстра (2)</a:t>
            </a:r>
            <a:endParaRPr lang="ru-RU" dirty="0"/>
          </a:p>
        </p:txBody>
      </p:sp>
      <p:sp>
        <p:nvSpPr>
          <p:cNvPr id="3" name="Content Placeholder 2"/>
          <p:cNvSpPr>
            <a:spLocks noGrp="1"/>
          </p:cNvSpPr>
          <p:nvPr>
            <p:ph idx="1"/>
          </p:nvPr>
        </p:nvSpPr>
        <p:spPr/>
        <p:txBody>
          <a:bodyPr/>
          <a:lstStyle/>
          <a:p>
            <a:r>
              <a:rPr lang="ru-RU" dirty="0" smtClean="0"/>
              <a:t>Во всплывающем окне напечатайте название health, оставьте Type в виде Number, а для Initial value введите 5. Так мы создали изначальный уровень здоровья для каждого монстра. Когда по монстру стреляют, мы вычисляем 1 со здоровья, а когда здоровье достигнет нуля, мы уничтожим объект.</a:t>
            </a:r>
            <a:endParaRPr lang="ru-RU" dirty="0"/>
          </a:p>
        </p:txBody>
      </p:sp>
      <p:pic>
        <p:nvPicPr>
          <p:cNvPr id="4" name="Picture 3"/>
          <p:cNvPicPr>
            <a:picLocks noChangeAspect="1"/>
          </p:cNvPicPr>
          <p:nvPr/>
        </p:nvPicPr>
        <p:blipFill>
          <a:blip r:embed="rId2"/>
          <a:stretch>
            <a:fillRect/>
          </a:stretch>
        </p:blipFill>
        <p:spPr>
          <a:xfrm>
            <a:off x="4233862" y="4233572"/>
            <a:ext cx="2995613" cy="1943391"/>
          </a:xfrm>
          <a:prstGeom prst="rect">
            <a:avLst/>
          </a:prstGeom>
        </p:spPr>
      </p:pic>
    </p:spTree>
    <p:extLst>
      <p:ext uri="{BB962C8B-B14F-4D97-AF65-F5344CB8AC3E}">
        <p14:creationId xmlns:p14="http://schemas.microsoft.com/office/powerpoint/2010/main" val="173180126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Изменение поведения монстра</a:t>
            </a:r>
            <a:endParaRPr lang="ru-RU" dirty="0"/>
          </a:p>
        </p:txBody>
      </p:sp>
      <p:sp>
        <p:nvSpPr>
          <p:cNvPr id="3" name="Content Placeholder 2"/>
          <p:cNvSpPr>
            <a:spLocks noGrp="1"/>
          </p:cNvSpPr>
          <p:nvPr>
            <p:ph idx="1"/>
          </p:nvPr>
        </p:nvSpPr>
        <p:spPr/>
        <p:txBody>
          <a:bodyPr/>
          <a:lstStyle/>
          <a:p>
            <a:endParaRPr lang="ru-RU"/>
          </a:p>
        </p:txBody>
      </p:sp>
      <p:pic>
        <p:nvPicPr>
          <p:cNvPr id="4" name="Picture 3"/>
          <p:cNvPicPr>
            <a:picLocks noChangeAspect="1"/>
          </p:cNvPicPr>
          <p:nvPr/>
        </p:nvPicPr>
        <p:blipFill>
          <a:blip r:embed="rId2"/>
          <a:stretch>
            <a:fillRect/>
          </a:stretch>
        </p:blipFill>
        <p:spPr>
          <a:xfrm>
            <a:off x="2348299" y="2524164"/>
            <a:ext cx="7985467" cy="809586"/>
          </a:xfrm>
          <a:prstGeom prst="rect">
            <a:avLst/>
          </a:prstGeom>
        </p:spPr>
      </p:pic>
      <p:pic>
        <p:nvPicPr>
          <p:cNvPr id="5" name="Picture 4"/>
          <p:cNvPicPr>
            <a:picLocks noChangeAspect="1"/>
          </p:cNvPicPr>
          <p:nvPr/>
        </p:nvPicPr>
        <p:blipFill>
          <a:blip r:embed="rId3"/>
          <a:stretch>
            <a:fillRect/>
          </a:stretch>
        </p:blipFill>
        <p:spPr>
          <a:xfrm>
            <a:off x="2691199" y="4848225"/>
            <a:ext cx="7046568" cy="919118"/>
          </a:xfrm>
          <a:prstGeom prst="rect">
            <a:avLst/>
          </a:prstGeom>
        </p:spPr>
      </p:pic>
    </p:spTree>
    <p:extLst>
      <p:ext uri="{BB962C8B-B14F-4D97-AF65-F5344CB8AC3E}">
        <p14:creationId xmlns:p14="http://schemas.microsoft.com/office/powerpoint/2010/main" val="3675124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Счет игры</a:t>
            </a:r>
            <a:endParaRPr lang="ru-RU" dirty="0"/>
          </a:p>
        </p:txBody>
      </p:sp>
      <p:sp>
        <p:nvSpPr>
          <p:cNvPr id="3" name="Content Placeholder 2"/>
          <p:cNvSpPr>
            <a:spLocks noGrp="1"/>
          </p:cNvSpPr>
          <p:nvPr>
            <p:ph idx="1"/>
          </p:nvPr>
        </p:nvSpPr>
        <p:spPr>
          <a:xfrm>
            <a:off x="838200" y="1425575"/>
            <a:ext cx="10515600" cy="4351338"/>
          </a:xfrm>
        </p:spPr>
        <p:txBody>
          <a:bodyPr>
            <a:normAutofit/>
          </a:bodyPr>
          <a:lstStyle/>
          <a:p>
            <a:r>
              <a:rPr lang="ru-RU" dirty="0" smtClean="0"/>
              <a:t>Давайте создадим счет.</a:t>
            </a:r>
          </a:p>
          <a:p>
            <a:r>
              <a:rPr lang="ru-RU" dirty="0" smtClean="0"/>
              <a:t>Мы может использовать global variable (глобальная переменная). Как и переменная объекта, глобальная переменная (или просто "global") может хранить текст или цифру. </a:t>
            </a:r>
          </a:p>
          <a:p>
            <a:r>
              <a:rPr lang="ru-RU" dirty="0" smtClean="0"/>
              <a:t>Глобальные переменные также доступны для всей игры во всех макетах, что удобно при добавлении других слоев.</a:t>
            </a:r>
          </a:p>
          <a:p>
            <a:r>
              <a:rPr lang="ru-RU" dirty="0" smtClean="0"/>
              <a:t>Кликните </a:t>
            </a:r>
            <a:r>
              <a:rPr lang="ru-RU" b="1" dirty="0" smtClean="0"/>
              <a:t>правой кнопкой</a:t>
            </a:r>
            <a:r>
              <a:rPr lang="ru-RU" dirty="0" smtClean="0"/>
              <a:t> мыши на нижней части листка событий и выберите Add global variable (</a:t>
            </a:r>
            <a:r>
              <a:rPr lang="ru-RU" i="1" dirty="0" smtClean="0"/>
              <a:t>Добавить глобальную переменную</a:t>
            </a:r>
            <a:r>
              <a:rPr lang="ru-RU" dirty="0" smtClean="0"/>
              <a:t>).</a:t>
            </a:r>
            <a:endParaRPr lang="ru-RU" dirty="0"/>
          </a:p>
        </p:txBody>
      </p:sp>
      <p:pic>
        <p:nvPicPr>
          <p:cNvPr id="4" name="Picture 3"/>
          <p:cNvPicPr>
            <a:picLocks noChangeAspect="1"/>
          </p:cNvPicPr>
          <p:nvPr/>
        </p:nvPicPr>
        <p:blipFill>
          <a:blip r:embed="rId2"/>
          <a:stretch>
            <a:fillRect/>
          </a:stretch>
        </p:blipFill>
        <p:spPr>
          <a:xfrm>
            <a:off x="4391025" y="5031077"/>
            <a:ext cx="2266950" cy="1806286"/>
          </a:xfrm>
          <a:prstGeom prst="rect">
            <a:avLst/>
          </a:prstGeom>
        </p:spPr>
      </p:pic>
    </p:spTree>
    <p:extLst>
      <p:ext uri="{BB962C8B-B14F-4D97-AF65-F5344CB8AC3E}">
        <p14:creationId xmlns:p14="http://schemas.microsoft.com/office/powerpoint/2010/main" val="13502177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Создание глобальной переменной</a:t>
            </a:r>
            <a:endParaRPr lang="ru-RU" dirty="0"/>
          </a:p>
        </p:txBody>
      </p:sp>
      <p:sp>
        <p:nvSpPr>
          <p:cNvPr id="3" name="Content Placeholder 2"/>
          <p:cNvSpPr>
            <a:spLocks noGrp="1"/>
          </p:cNvSpPr>
          <p:nvPr>
            <p:ph idx="1"/>
          </p:nvPr>
        </p:nvSpPr>
        <p:spPr/>
        <p:txBody>
          <a:bodyPr>
            <a:normAutofit lnSpcReduction="10000"/>
          </a:bodyPr>
          <a:lstStyle/>
          <a:p>
            <a:r>
              <a:rPr lang="ru-RU" dirty="0" smtClean="0"/>
              <a:t>Введите имя Score (Счет). Другие значения по умолчанию подходят нам. Они начинают отсчет с нуля. </a:t>
            </a:r>
          </a:p>
          <a:p>
            <a:endParaRPr lang="ru-RU" dirty="0"/>
          </a:p>
          <a:p>
            <a:endParaRPr lang="ru-RU" dirty="0" smtClean="0"/>
          </a:p>
          <a:p>
            <a:endParaRPr lang="ru-RU" dirty="0"/>
          </a:p>
          <a:p>
            <a:endParaRPr lang="ru-RU" dirty="0" smtClean="0"/>
          </a:p>
          <a:p>
            <a:endParaRPr lang="ru-RU" dirty="0"/>
          </a:p>
          <a:p>
            <a:endParaRPr lang="ru-RU" dirty="0" smtClean="0"/>
          </a:p>
          <a:p>
            <a:r>
              <a:rPr lang="ru-RU" dirty="0" smtClean="0"/>
              <a:t>Глобальная переменная появится в виде линии </a:t>
            </a:r>
            <a:r>
              <a:rPr lang="en-US" dirty="0" smtClean="0"/>
              <a:t>Event Sheet</a:t>
            </a:r>
            <a:r>
              <a:rPr lang="ru-RU" dirty="0" smtClean="0"/>
              <a:t>. </a:t>
            </a:r>
            <a:endParaRPr lang="ru-RU" dirty="0"/>
          </a:p>
        </p:txBody>
      </p:sp>
      <p:pic>
        <p:nvPicPr>
          <p:cNvPr id="4" name="Picture 3"/>
          <p:cNvPicPr>
            <a:picLocks noChangeAspect="1"/>
          </p:cNvPicPr>
          <p:nvPr/>
        </p:nvPicPr>
        <p:blipFill>
          <a:blip r:embed="rId2"/>
          <a:stretch>
            <a:fillRect/>
          </a:stretch>
        </p:blipFill>
        <p:spPr>
          <a:xfrm>
            <a:off x="4505509" y="2843372"/>
            <a:ext cx="2952381" cy="2561905"/>
          </a:xfrm>
          <a:prstGeom prst="rect">
            <a:avLst/>
          </a:prstGeom>
        </p:spPr>
      </p:pic>
      <p:pic>
        <p:nvPicPr>
          <p:cNvPr id="5" name="Picture 4"/>
          <p:cNvPicPr>
            <a:picLocks noChangeAspect="1"/>
          </p:cNvPicPr>
          <p:nvPr/>
        </p:nvPicPr>
        <p:blipFill>
          <a:blip r:embed="rId3"/>
          <a:stretch>
            <a:fillRect/>
          </a:stretch>
        </p:blipFill>
        <p:spPr>
          <a:xfrm>
            <a:off x="1915885" y="6030925"/>
            <a:ext cx="8870783" cy="280975"/>
          </a:xfrm>
          <a:prstGeom prst="rect">
            <a:avLst/>
          </a:prstGeom>
        </p:spPr>
      </p:pic>
    </p:spTree>
    <p:extLst>
      <p:ext uri="{BB962C8B-B14F-4D97-AF65-F5344CB8AC3E}">
        <p14:creationId xmlns:p14="http://schemas.microsoft.com/office/powerpoint/2010/main" val="34459283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Изменение события</a:t>
            </a:r>
            <a:endParaRPr lang="ru-RU" dirty="0"/>
          </a:p>
        </p:txBody>
      </p:sp>
      <p:sp>
        <p:nvSpPr>
          <p:cNvPr id="3" name="Content Placeholder 2"/>
          <p:cNvSpPr>
            <a:spLocks noGrp="1"/>
          </p:cNvSpPr>
          <p:nvPr>
            <p:ph idx="1"/>
          </p:nvPr>
        </p:nvSpPr>
        <p:spPr/>
        <p:txBody>
          <a:bodyPr/>
          <a:lstStyle/>
          <a:p>
            <a:r>
              <a:rPr lang="ru-RU" dirty="0" smtClean="0"/>
              <a:t>Давайте дадим игроку очко за убийство монстра. В нашем событии "</a:t>
            </a:r>
            <a:r>
              <a:rPr lang="en-US" dirty="0" smtClean="0"/>
              <a:t>Monster: health less or equal 0" (</a:t>
            </a:r>
            <a:r>
              <a:rPr lang="ru-RU" dirty="0" smtClean="0"/>
              <a:t>когда монстр умирает), кликните </a:t>
            </a:r>
            <a:r>
              <a:rPr lang="en-US" dirty="0" smtClean="0"/>
              <a:t>Add action, </a:t>
            </a:r>
            <a:r>
              <a:rPr lang="ru-RU" dirty="0" smtClean="0"/>
              <a:t>и выберите </a:t>
            </a:r>
            <a:r>
              <a:rPr lang="en-US" dirty="0" smtClean="0"/>
              <a:t>System-&gt; Add to (under Global &amp; local variables) (</a:t>
            </a:r>
            <a:r>
              <a:rPr lang="ru-RU" dirty="0" smtClean="0"/>
              <a:t>под глобальными и локальными переменными)-&gt; </a:t>
            </a:r>
            <a:r>
              <a:rPr lang="en-US" dirty="0" smtClean="0"/>
              <a:t>Score, value 1. </a:t>
            </a:r>
            <a:r>
              <a:rPr lang="ru-RU" dirty="0" smtClean="0"/>
              <a:t>Теперь событие должно выглядеть так:</a:t>
            </a:r>
            <a:endParaRPr lang="ru-RU" dirty="0"/>
          </a:p>
        </p:txBody>
      </p:sp>
      <p:pic>
        <p:nvPicPr>
          <p:cNvPr id="4" name="Picture 3"/>
          <p:cNvPicPr>
            <a:picLocks noChangeAspect="1"/>
          </p:cNvPicPr>
          <p:nvPr/>
        </p:nvPicPr>
        <p:blipFill>
          <a:blip r:embed="rId2"/>
          <a:stretch>
            <a:fillRect/>
          </a:stretch>
        </p:blipFill>
        <p:spPr>
          <a:xfrm>
            <a:off x="2272070" y="4657726"/>
            <a:ext cx="7789339" cy="1023890"/>
          </a:xfrm>
          <a:prstGeom prst="rect">
            <a:avLst/>
          </a:prstGeom>
        </p:spPr>
      </p:pic>
    </p:spTree>
    <p:extLst>
      <p:ext uri="{BB962C8B-B14F-4D97-AF65-F5344CB8AC3E}">
        <p14:creationId xmlns:p14="http://schemas.microsoft.com/office/powerpoint/2010/main" val="2133621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Макет </a:t>
            </a:r>
            <a:r>
              <a:rPr lang="uk-UA" dirty="0" smtClean="0"/>
              <a:t>(</a:t>
            </a:r>
            <a:r>
              <a:rPr lang="en-US" dirty="0" smtClean="0"/>
              <a:t>layout)</a:t>
            </a:r>
            <a:endParaRPr lang="ru-RU" dirty="0"/>
          </a:p>
        </p:txBody>
      </p:sp>
      <p:sp>
        <p:nvSpPr>
          <p:cNvPr id="3" name="Content Placeholder 2"/>
          <p:cNvSpPr>
            <a:spLocks noGrp="1"/>
          </p:cNvSpPr>
          <p:nvPr>
            <p:ph idx="1"/>
          </p:nvPr>
        </p:nvSpPr>
        <p:spPr/>
        <p:txBody>
          <a:bodyPr/>
          <a:lstStyle/>
          <a:p>
            <a:r>
              <a:rPr lang="ru-RU" dirty="0" smtClean="0"/>
              <a:t>По-умолчанию уже есть один layout (макет). </a:t>
            </a:r>
            <a:endParaRPr lang="en-US" dirty="0" smtClean="0"/>
          </a:p>
          <a:p>
            <a:r>
              <a:rPr lang="ru-RU" dirty="0" smtClean="0"/>
              <a:t>Другие макеты нужны для заставки, следующего уровня и пр.</a:t>
            </a:r>
            <a:endParaRPr lang="ru-RU" dirty="0"/>
          </a:p>
        </p:txBody>
      </p:sp>
      <p:pic>
        <p:nvPicPr>
          <p:cNvPr id="4" name="Picture 3"/>
          <p:cNvPicPr>
            <a:picLocks noChangeAspect="1"/>
          </p:cNvPicPr>
          <p:nvPr/>
        </p:nvPicPr>
        <p:blipFill rotWithShape="1">
          <a:blip r:embed="rId2"/>
          <a:srcRect l="13385" t="4907" r="22291" b="6080"/>
          <a:stretch/>
        </p:blipFill>
        <p:spPr>
          <a:xfrm>
            <a:off x="550816" y="3105150"/>
            <a:ext cx="11090367" cy="8632825"/>
          </a:xfrm>
          <a:prstGeom prst="rect">
            <a:avLst/>
          </a:prstGeom>
        </p:spPr>
      </p:pic>
      <p:sp>
        <p:nvSpPr>
          <p:cNvPr id="5" name="Rectangle 4"/>
          <p:cNvSpPr/>
          <p:nvPr/>
        </p:nvSpPr>
        <p:spPr>
          <a:xfrm>
            <a:off x="550816" y="3105150"/>
            <a:ext cx="982709" cy="2476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440341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Создание </a:t>
            </a:r>
            <a:r>
              <a:rPr lang="en-US" dirty="0" smtClean="0"/>
              <a:t>heads-up display (HUD)</a:t>
            </a:r>
            <a:endParaRPr lang="ru-RU" dirty="0"/>
          </a:p>
        </p:txBody>
      </p:sp>
      <p:sp>
        <p:nvSpPr>
          <p:cNvPr id="3" name="Content Placeholder 2"/>
          <p:cNvSpPr>
            <a:spLocks noGrp="1"/>
          </p:cNvSpPr>
          <p:nvPr>
            <p:ph idx="1"/>
          </p:nvPr>
        </p:nvSpPr>
        <p:spPr/>
        <p:txBody>
          <a:bodyPr/>
          <a:lstStyle/>
          <a:p>
            <a:r>
              <a:rPr lang="ru-RU" dirty="0" smtClean="0"/>
              <a:t>HUD – это интерфейс, который показывает уровень здоровья игрока, счет и другую информацию в игре. Давайте создадим простой HUD из объекта текст.</a:t>
            </a:r>
          </a:p>
          <a:p>
            <a:r>
              <a:rPr lang="ru-RU" dirty="0" smtClean="0"/>
              <a:t>HUD всегда остается в одном месте на экране.</a:t>
            </a:r>
          </a:p>
          <a:p>
            <a:r>
              <a:rPr lang="ru-RU" dirty="0" smtClean="0"/>
              <a:t>Чтобы удержать их на экране, мы можем использовать установку слоя Parallax. Parallax отображает перемещение разных слоев на разных уровнях при эффекте полу-3D. </a:t>
            </a:r>
          </a:p>
          <a:p>
            <a:r>
              <a:rPr lang="ru-RU" dirty="0" smtClean="0"/>
              <a:t>Однако если мы установим parallax на ноль, слой вовсе не будет перемещаться – идеально для HUD.</a:t>
            </a:r>
            <a:endParaRPr lang="ru-RU" dirty="0"/>
          </a:p>
        </p:txBody>
      </p:sp>
    </p:spTree>
    <p:extLst>
      <p:ext uri="{BB962C8B-B14F-4D97-AF65-F5344CB8AC3E}">
        <p14:creationId xmlns:p14="http://schemas.microsoft.com/office/powerpoint/2010/main" val="31301486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p:txBody>
          <a:bodyPr/>
          <a:lstStyle/>
          <a:p>
            <a:r>
              <a:rPr lang="ru-RU" dirty="0" smtClean="0"/>
              <a:t>Кликните два раза по области, чтобы вставить еще один объект. Теперь выберите объект Text. Поместите его в верхнем левом углу плана. Его сложно будет увидеть, если он будет черным, поэтому на панели свойств установите шрифт на значения жирный, курсив, желтый и выберите больший размер. Он должен выглядеть примерно так:</a:t>
            </a:r>
            <a:endParaRPr lang="ru-RU" dirty="0"/>
          </a:p>
        </p:txBody>
      </p:sp>
      <p:pic>
        <p:nvPicPr>
          <p:cNvPr id="4" name="Picture 3"/>
          <p:cNvPicPr>
            <a:picLocks noChangeAspect="1"/>
          </p:cNvPicPr>
          <p:nvPr/>
        </p:nvPicPr>
        <p:blipFill>
          <a:blip r:embed="rId2"/>
          <a:stretch>
            <a:fillRect/>
          </a:stretch>
        </p:blipFill>
        <p:spPr>
          <a:xfrm>
            <a:off x="2886074" y="4657725"/>
            <a:ext cx="6484825" cy="833437"/>
          </a:xfrm>
          <a:prstGeom prst="rect">
            <a:avLst/>
          </a:prstGeom>
        </p:spPr>
      </p:pic>
    </p:spTree>
    <p:extLst>
      <p:ext uri="{BB962C8B-B14F-4D97-AF65-F5344CB8AC3E}">
        <p14:creationId xmlns:p14="http://schemas.microsoft.com/office/powerpoint/2010/main" val="290999544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u-RU"/>
          </a:p>
        </p:txBody>
      </p:sp>
      <p:sp>
        <p:nvSpPr>
          <p:cNvPr id="3" name="Content Placeholder 2"/>
          <p:cNvSpPr>
            <a:spLocks noGrp="1"/>
          </p:cNvSpPr>
          <p:nvPr>
            <p:ph idx="1"/>
          </p:nvPr>
        </p:nvSpPr>
        <p:spPr>
          <a:xfrm>
            <a:off x="838200" y="1825624"/>
            <a:ext cx="10877550" cy="4803775"/>
          </a:xfrm>
        </p:spPr>
        <p:txBody>
          <a:bodyPr>
            <a:normAutofit fontScale="92500" lnSpcReduction="10000"/>
          </a:bodyPr>
          <a:lstStyle/>
          <a:p>
            <a:r>
              <a:rPr lang="ru-RU" dirty="0" smtClean="0"/>
              <a:t>Перейдите назад к листу событий. Давайте установим обновление текста со счетом игрока. </a:t>
            </a:r>
          </a:p>
          <a:p>
            <a:r>
              <a:rPr lang="ru-RU" dirty="0" smtClean="0"/>
              <a:t>В событии </a:t>
            </a:r>
            <a:r>
              <a:rPr lang="ru-RU" b="1" dirty="0" smtClean="0"/>
              <a:t>Every tick</a:t>
            </a:r>
            <a:r>
              <a:rPr lang="ru-RU" dirty="0" smtClean="0"/>
              <a:t>, которое мы добавили ранее, добавьте действие Text -&gt; Set text.</a:t>
            </a:r>
          </a:p>
          <a:p>
            <a:r>
              <a:rPr lang="ru-RU" dirty="0" smtClean="0"/>
              <a:t>Используя оператор &amp;, мы можем преобразовать цифру в текст и присоединить его к другой цепочке текста. Для текста введите следующее:</a:t>
            </a:r>
          </a:p>
          <a:p>
            <a:r>
              <a:rPr lang="ru-RU" dirty="0" smtClean="0"/>
              <a:t>"Score: " &amp; Score</a:t>
            </a:r>
          </a:p>
          <a:p>
            <a:r>
              <a:rPr lang="ru-RU" dirty="0" smtClean="0"/>
              <a:t>Первая часть ("Score: ") означает, что текст будет всегда начинаться фразой Score:.</a:t>
            </a:r>
          </a:p>
          <a:p>
            <a:r>
              <a:rPr lang="ru-RU" dirty="0" smtClean="0"/>
              <a:t>Вторая часть (Score) – настоящее значение глобальной переменной счета. Значок &amp; объединяет их в один текст.</a:t>
            </a:r>
            <a:endParaRPr lang="ru-RU" dirty="0"/>
          </a:p>
        </p:txBody>
      </p:sp>
    </p:spTree>
    <p:extLst>
      <p:ext uri="{BB962C8B-B14F-4D97-AF65-F5344CB8AC3E}">
        <p14:creationId xmlns:p14="http://schemas.microsoft.com/office/powerpoint/2010/main" val="20316558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Дополнительное задание</a:t>
            </a:r>
            <a:endParaRPr lang="ru-RU" dirty="0"/>
          </a:p>
        </p:txBody>
      </p:sp>
      <p:sp>
        <p:nvSpPr>
          <p:cNvPr id="3" name="Content Placeholder 2"/>
          <p:cNvSpPr>
            <a:spLocks noGrp="1"/>
          </p:cNvSpPr>
          <p:nvPr>
            <p:ph idx="1"/>
          </p:nvPr>
        </p:nvSpPr>
        <p:spPr/>
        <p:txBody>
          <a:bodyPr/>
          <a:lstStyle/>
          <a:p>
            <a:r>
              <a:rPr lang="ru-RU" dirty="0"/>
              <a:t>К</a:t>
            </a:r>
            <a:r>
              <a:rPr lang="ru-RU" dirty="0" smtClean="0"/>
              <a:t>огда вы застрелите всех монстров и больше ничего не останется делать, то </a:t>
            </a:r>
            <a:r>
              <a:rPr lang="ru-RU" dirty="0"/>
              <a:t>н</a:t>
            </a:r>
            <a:r>
              <a:rPr lang="ru-RU" dirty="0" smtClean="0"/>
              <a:t>овый монстр будет появляться каждые 3 секунды.</a:t>
            </a:r>
          </a:p>
          <a:p>
            <a:r>
              <a:rPr lang="ru-RU" dirty="0" smtClean="0"/>
              <a:t>Добавте событие по которому при столкновении монстра </a:t>
            </a:r>
            <a:r>
              <a:rPr lang="ru-RU" smtClean="0"/>
              <a:t>с игроком - игрок умирал.</a:t>
            </a:r>
            <a:endParaRPr lang="ru-RU" dirty="0"/>
          </a:p>
        </p:txBody>
      </p:sp>
    </p:spTree>
    <p:extLst>
      <p:ext uri="{BB962C8B-B14F-4D97-AF65-F5344CB8AC3E}">
        <p14:creationId xmlns:p14="http://schemas.microsoft.com/office/powerpoint/2010/main" val="964436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Настройка макета </a:t>
            </a:r>
            <a:r>
              <a:rPr lang="en-US" dirty="0" smtClean="0"/>
              <a:t>(Layout 1)</a:t>
            </a:r>
            <a:endParaRPr lang="ru-RU" dirty="0"/>
          </a:p>
        </p:txBody>
      </p:sp>
      <p:sp>
        <p:nvSpPr>
          <p:cNvPr id="3" name="Content Placeholder 2"/>
          <p:cNvSpPr>
            <a:spLocks noGrp="1"/>
          </p:cNvSpPr>
          <p:nvPr>
            <p:ph idx="1"/>
          </p:nvPr>
        </p:nvSpPr>
        <p:spPr/>
        <p:txBody>
          <a:bodyPr/>
          <a:lstStyle/>
          <a:p>
            <a:endParaRPr lang="ru-RU" dirty="0"/>
          </a:p>
        </p:txBody>
      </p:sp>
      <p:pic>
        <p:nvPicPr>
          <p:cNvPr id="4" name="Picture 3"/>
          <p:cNvPicPr>
            <a:picLocks noChangeAspect="1"/>
          </p:cNvPicPr>
          <p:nvPr/>
        </p:nvPicPr>
        <p:blipFill rotWithShape="1">
          <a:blip r:embed="rId2"/>
          <a:srcRect t="5127" r="87002" b="58057"/>
          <a:stretch/>
        </p:blipFill>
        <p:spPr>
          <a:xfrm>
            <a:off x="1304925" y="1690688"/>
            <a:ext cx="3714750" cy="5918636"/>
          </a:xfrm>
          <a:prstGeom prst="rect">
            <a:avLst/>
          </a:prstGeom>
        </p:spPr>
      </p:pic>
      <p:pic>
        <p:nvPicPr>
          <p:cNvPr id="5" name="Picture 4"/>
          <p:cNvPicPr>
            <a:picLocks noChangeAspect="1"/>
          </p:cNvPicPr>
          <p:nvPr/>
        </p:nvPicPr>
        <p:blipFill rotWithShape="1">
          <a:blip r:embed="rId3"/>
          <a:srcRect t="4920" r="87065" b="64270"/>
          <a:stretch/>
        </p:blipFill>
        <p:spPr>
          <a:xfrm>
            <a:off x="6857997" y="1690688"/>
            <a:ext cx="3362327" cy="4504962"/>
          </a:xfrm>
          <a:prstGeom prst="rect">
            <a:avLst/>
          </a:prstGeom>
        </p:spPr>
      </p:pic>
      <p:sp>
        <p:nvSpPr>
          <p:cNvPr id="7" name="Rectangle 6"/>
          <p:cNvSpPr/>
          <p:nvPr/>
        </p:nvSpPr>
        <p:spPr>
          <a:xfrm>
            <a:off x="8539160" y="3552825"/>
            <a:ext cx="1681164" cy="80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79237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Слои (</a:t>
            </a:r>
            <a:r>
              <a:rPr lang="en-US" dirty="0" smtClean="0"/>
              <a:t>layers)</a:t>
            </a:r>
            <a:endParaRPr lang="ru-RU" dirty="0"/>
          </a:p>
        </p:txBody>
      </p:sp>
      <p:sp>
        <p:nvSpPr>
          <p:cNvPr id="3" name="Content Placeholder 2"/>
          <p:cNvSpPr>
            <a:spLocks noGrp="1"/>
          </p:cNvSpPr>
          <p:nvPr>
            <p:ph idx="1"/>
          </p:nvPr>
        </p:nvSpPr>
        <p:spPr/>
        <p:txBody>
          <a:bodyPr>
            <a:normAutofit fontScale="92500" lnSpcReduction="10000"/>
          </a:bodyPr>
          <a:lstStyle/>
          <a:p>
            <a:r>
              <a:rPr lang="ru-RU" dirty="0" smtClean="0"/>
              <a:t>Слой – это как прозрачный лист бумаги на котором отрисовываются объекты игры</a:t>
            </a:r>
          </a:p>
          <a:p>
            <a:r>
              <a:rPr lang="ru-RU" dirty="0" smtClean="0"/>
              <a:t>Слои могут использоваться для отображения различных групп объектов расположенных перед или за друг другом.</a:t>
            </a:r>
          </a:p>
          <a:p>
            <a:r>
              <a:rPr lang="ru-RU" dirty="0" smtClean="0"/>
              <a:t>По-умолчанию уже есть один </a:t>
            </a:r>
            <a:r>
              <a:rPr lang="ru-RU" dirty="0" smtClean="0">
                <a:hlinkClick r:id="rId2"/>
              </a:rPr>
              <a:t>layer (слой)</a:t>
            </a:r>
            <a:r>
              <a:rPr lang="ru-RU" dirty="0" smtClean="0"/>
              <a:t>. </a:t>
            </a:r>
          </a:p>
          <a:p>
            <a:r>
              <a:rPr lang="ru-RU" dirty="0" smtClean="0"/>
              <a:t>Для удобства создадим дополнительных 4 слоя:</a:t>
            </a:r>
          </a:p>
          <a:p>
            <a:r>
              <a:rPr lang="ru-RU" dirty="0" smtClean="0"/>
              <a:t>1. </a:t>
            </a:r>
            <a:r>
              <a:rPr lang="ru-RU" b="1" dirty="0" smtClean="0"/>
              <a:t>Инфо</a:t>
            </a:r>
            <a:r>
              <a:rPr lang="ru-RU" dirty="0" smtClean="0"/>
              <a:t>. Свойство parallax=0 («не двигаться»). Используется для вывода информации (набранные очки, уровень жизни и пр.)</a:t>
            </a:r>
            <a:br>
              <a:rPr lang="ru-RU" dirty="0" smtClean="0"/>
            </a:br>
            <a:r>
              <a:rPr lang="ru-RU" dirty="0" smtClean="0"/>
              <a:t>2. </a:t>
            </a:r>
            <a:r>
              <a:rPr lang="ru-RU" b="1" dirty="0" smtClean="0"/>
              <a:t>Основной</a:t>
            </a:r>
            <a:r>
              <a:rPr lang="ru-RU" dirty="0" smtClean="0"/>
              <a:t> (он же по умолчанию). Свойство parallax=100 («двигаться обычно»). Все основные объекты</a:t>
            </a:r>
            <a:br>
              <a:rPr lang="ru-RU" dirty="0" smtClean="0"/>
            </a:br>
            <a:r>
              <a:rPr lang="ru-RU" dirty="0" smtClean="0"/>
              <a:t>3. </a:t>
            </a:r>
            <a:r>
              <a:rPr lang="ru-RU" b="1" dirty="0" smtClean="0"/>
              <a:t>Фон.</a:t>
            </a:r>
            <a:r>
              <a:rPr lang="ru-RU" dirty="0" smtClean="0"/>
              <a:t> Аркадным играм (вид сверху) parallax=100.</a:t>
            </a:r>
            <a:endParaRPr lang="ru-RU" dirty="0"/>
          </a:p>
        </p:txBody>
      </p:sp>
    </p:spTree>
    <p:extLst>
      <p:ext uri="{BB962C8B-B14F-4D97-AF65-F5344CB8AC3E}">
        <p14:creationId xmlns:p14="http://schemas.microsoft.com/office/powerpoint/2010/main" val="12827897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8200" y="1690688"/>
            <a:ext cx="4019048" cy="4600000"/>
          </a:xfrm>
          <a:prstGeom prst="rect">
            <a:avLst/>
          </a:prstGeom>
        </p:spPr>
      </p:pic>
      <p:sp>
        <p:nvSpPr>
          <p:cNvPr id="2" name="Title 1"/>
          <p:cNvSpPr>
            <a:spLocks noGrp="1"/>
          </p:cNvSpPr>
          <p:nvPr>
            <p:ph type="title"/>
          </p:nvPr>
        </p:nvSpPr>
        <p:spPr/>
        <p:txBody>
          <a:bodyPr/>
          <a:lstStyle/>
          <a:p>
            <a:r>
              <a:rPr lang="ru-RU" dirty="0" smtClean="0"/>
              <a:t>Добавление слоев</a:t>
            </a:r>
            <a:endParaRPr lang="ru-RU" dirty="0"/>
          </a:p>
        </p:txBody>
      </p:sp>
      <p:pic>
        <p:nvPicPr>
          <p:cNvPr id="4" name="Picture 3"/>
          <p:cNvPicPr>
            <a:picLocks noChangeAspect="1"/>
          </p:cNvPicPr>
          <p:nvPr/>
        </p:nvPicPr>
        <p:blipFill>
          <a:blip r:embed="rId3"/>
          <a:stretch>
            <a:fillRect/>
          </a:stretch>
        </p:blipFill>
        <p:spPr>
          <a:xfrm>
            <a:off x="838200" y="1690688"/>
            <a:ext cx="4019048" cy="4600000"/>
          </a:xfrm>
          <a:prstGeom prst="rect">
            <a:avLst/>
          </a:prstGeom>
        </p:spPr>
      </p:pic>
      <p:pic>
        <p:nvPicPr>
          <p:cNvPr id="7" name="Picture 6"/>
          <p:cNvPicPr>
            <a:picLocks noChangeAspect="1"/>
          </p:cNvPicPr>
          <p:nvPr/>
        </p:nvPicPr>
        <p:blipFill>
          <a:blip r:embed="rId4"/>
          <a:stretch>
            <a:fillRect/>
          </a:stretch>
        </p:blipFill>
        <p:spPr>
          <a:xfrm>
            <a:off x="7301062" y="1690688"/>
            <a:ext cx="2833538" cy="4594621"/>
          </a:xfrm>
          <a:prstGeom prst="rect">
            <a:avLst/>
          </a:prstGeom>
        </p:spPr>
      </p:pic>
      <p:sp>
        <p:nvSpPr>
          <p:cNvPr id="8" name="Rectangle 7"/>
          <p:cNvSpPr/>
          <p:nvPr/>
        </p:nvSpPr>
        <p:spPr>
          <a:xfrm>
            <a:off x="8717831" y="4057650"/>
            <a:ext cx="1416769" cy="2571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0" name="Picture 9"/>
          <p:cNvPicPr>
            <a:picLocks noChangeAspect="1"/>
          </p:cNvPicPr>
          <p:nvPr/>
        </p:nvPicPr>
        <p:blipFill>
          <a:blip r:embed="rId5"/>
          <a:stretch>
            <a:fillRect/>
          </a:stretch>
        </p:blipFill>
        <p:spPr>
          <a:xfrm>
            <a:off x="838200" y="1687999"/>
            <a:ext cx="4019048" cy="4600000"/>
          </a:xfrm>
          <a:prstGeom prst="rect">
            <a:avLst/>
          </a:prstGeom>
        </p:spPr>
      </p:pic>
    </p:spTree>
    <p:extLst>
      <p:ext uri="{BB962C8B-B14F-4D97-AF65-F5344CB8AC3E}">
        <p14:creationId xmlns:p14="http://schemas.microsoft.com/office/powerpoint/2010/main" val="355988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dirty="0" smtClean="0"/>
              <a:t>Добавление фоновой картинки на слой «фон»</a:t>
            </a:r>
            <a:endParaRPr lang="ru-RU" dirty="0"/>
          </a:p>
        </p:txBody>
      </p:sp>
      <p:sp>
        <p:nvSpPr>
          <p:cNvPr id="3" name="Content Placeholder 2"/>
          <p:cNvSpPr>
            <a:spLocks noGrp="1"/>
          </p:cNvSpPr>
          <p:nvPr>
            <p:ph idx="1"/>
          </p:nvPr>
        </p:nvSpPr>
        <p:spPr/>
        <p:txBody>
          <a:bodyPr/>
          <a:lstStyle/>
          <a:p>
            <a:r>
              <a:rPr lang="ru-RU" dirty="0"/>
              <a:t>П</a:t>
            </a:r>
            <a:r>
              <a:rPr lang="ru-RU" dirty="0" smtClean="0"/>
              <a:t>равой кнопкой мыши кликнуть в окне </a:t>
            </a:r>
            <a:r>
              <a:rPr lang="en-US" dirty="0" smtClean="0"/>
              <a:t>Layout 1 -&gt;</a:t>
            </a:r>
            <a:r>
              <a:rPr lang="ru-RU" dirty="0" smtClean="0"/>
              <a:t> insert new object</a:t>
            </a:r>
            <a:r>
              <a:rPr lang="en-US" dirty="0" smtClean="0"/>
              <a:t> -&gt;Tiled Background</a:t>
            </a:r>
            <a:r>
              <a:rPr lang="ru-RU" dirty="0" smtClean="0"/>
              <a:t>. </a:t>
            </a:r>
            <a:endParaRPr lang="en-US" dirty="0" smtClean="0"/>
          </a:p>
          <a:p>
            <a:r>
              <a:rPr lang="ru-RU" dirty="0" smtClean="0"/>
              <a:t>Разместить в левом верхнем углу (0,0) размером с 1280</a:t>
            </a:r>
            <a:r>
              <a:rPr lang="en-US" dirty="0" smtClean="0"/>
              <a:t>x1024</a:t>
            </a:r>
            <a:r>
              <a:rPr lang="ru-RU" dirty="0" smtClean="0"/>
              <a:t>. </a:t>
            </a:r>
            <a:endParaRPr lang="en-US" dirty="0" smtClean="0"/>
          </a:p>
          <a:p>
            <a:r>
              <a:rPr lang="ru-RU" dirty="0" smtClean="0"/>
              <a:t>Фон будет автоматически повторяться по горизонтали и вертикали. </a:t>
            </a:r>
            <a:endParaRPr lang="en-US" dirty="0" smtClean="0"/>
          </a:p>
          <a:p>
            <a:r>
              <a:rPr lang="ru-RU" dirty="0" smtClean="0"/>
              <a:t>Заблокировать слой «фон» от изменений.</a:t>
            </a:r>
            <a:endParaRPr lang="ru-RU" dirty="0"/>
          </a:p>
        </p:txBody>
      </p:sp>
    </p:spTree>
    <p:extLst>
      <p:ext uri="{BB962C8B-B14F-4D97-AF65-F5344CB8AC3E}">
        <p14:creationId xmlns:p14="http://schemas.microsoft.com/office/powerpoint/2010/main" val="5409006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TotalTime>
  <Words>2115</Words>
  <Application>Microsoft Office PowerPoint</Application>
  <PresentationFormat>Widescreen</PresentationFormat>
  <Paragraphs>175</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Создание шутера</vt:lpstr>
      <vt:lpstr>План</vt:lpstr>
      <vt:lpstr>PowerPoint Presentation</vt:lpstr>
      <vt:lpstr>Создание проекта</vt:lpstr>
      <vt:lpstr>Макет (layout)</vt:lpstr>
      <vt:lpstr>Настройка макета (Layout 1)</vt:lpstr>
      <vt:lpstr>Слои (layers)</vt:lpstr>
      <vt:lpstr>Добавление слоев</vt:lpstr>
      <vt:lpstr>Добавление фоновой картинки на слой «фон»</vt:lpstr>
      <vt:lpstr>Контекстное меню</vt:lpstr>
      <vt:lpstr>Добавление фоновой картинки</vt:lpstr>
      <vt:lpstr>Загрузить изображение bg.png</vt:lpstr>
      <vt:lpstr>Настроить фоновое изображение</vt:lpstr>
      <vt:lpstr>Спрайты (игровые объекты)</vt:lpstr>
      <vt:lpstr>PowerPoint Presentation</vt:lpstr>
      <vt:lpstr>Поведение (behavior)</vt:lpstr>
      <vt:lpstr>Типы поведений (1)</vt:lpstr>
      <vt:lpstr>Типы поведений (2)</vt:lpstr>
      <vt:lpstr>Поведение игрока (1)</vt:lpstr>
      <vt:lpstr>Поведение игрока (2)</vt:lpstr>
      <vt:lpstr>Поведение игрока (3)</vt:lpstr>
      <vt:lpstr>Поведение объекта Bullet (пуля)</vt:lpstr>
      <vt:lpstr>Поведение монстра (Monster)</vt:lpstr>
      <vt:lpstr>Объекта explode (взрыв)</vt:lpstr>
      <vt:lpstr>Настройка поведения монстров</vt:lpstr>
      <vt:lpstr>Другие настройки поведения объектов</vt:lpstr>
      <vt:lpstr>Создания новых монстров</vt:lpstr>
      <vt:lpstr>События (1)</vt:lpstr>
      <vt:lpstr>События (2)</vt:lpstr>
      <vt:lpstr>Условия и действия</vt:lpstr>
      <vt:lpstr>Создание событий для игрока</vt:lpstr>
      <vt:lpstr>Системные события</vt:lpstr>
      <vt:lpstr>Добавление условий</vt:lpstr>
      <vt:lpstr>Добавление объекта Mouse</vt:lpstr>
      <vt:lpstr>Добавление действий</vt:lpstr>
      <vt:lpstr>Событие выстрела игрока</vt:lpstr>
      <vt:lpstr>Добавление точки изображения (1)</vt:lpstr>
      <vt:lpstr>Добавление точки изображения (2)</vt:lpstr>
      <vt:lpstr>Установить точку порождения пуль</vt:lpstr>
      <vt:lpstr>Событие уничтожения монстров</vt:lpstr>
      <vt:lpstr>Эффект взрыва</vt:lpstr>
      <vt:lpstr>Добавление AI для монстров</vt:lpstr>
      <vt:lpstr>Переменные </vt:lpstr>
      <vt:lpstr>Здоровье монстра (1)</vt:lpstr>
      <vt:lpstr>Здоровье монстра (2)</vt:lpstr>
      <vt:lpstr>Изменение поведения монстра</vt:lpstr>
      <vt:lpstr>Счет игры</vt:lpstr>
      <vt:lpstr>Создание глобальной переменной</vt:lpstr>
      <vt:lpstr>Изменение события</vt:lpstr>
      <vt:lpstr>Создание heads-up display (HUD)</vt:lpstr>
      <vt:lpstr>PowerPoint Presentation</vt:lpstr>
      <vt:lpstr>PowerPoint Presentation</vt:lpstr>
      <vt:lpstr>Дополнительное задание</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Создание шутера</dc:title>
  <dc:creator>max</dc:creator>
  <cp:lastModifiedBy>max</cp:lastModifiedBy>
  <cp:revision>99</cp:revision>
  <dcterms:created xsi:type="dcterms:W3CDTF">2017-01-02T22:23:39Z</dcterms:created>
  <dcterms:modified xsi:type="dcterms:W3CDTF">2017-01-03T01:29:39Z</dcterms:modified>
</cp:coreProperties>
</file>